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60" r:id="rId2"/>
    <p:sldId id="443" r:id="rId3"/>
    <p:sldId id="361" r:id="rId4"/>
    <p:sldId id="362" r:id="rId5"/>
    <p:sldId id="359" r:id="rId6"/>
    <p:sldId id="418" r:id="rId7"/>
    <p:sldId id="419" r:id="rId8"/>
    <p:sldId id="442" r:id="rId9"/>
    <p:sldId id="433" r:id="rId10"/>
    <p:sldId id="435" r:id="rId11"/>
    <p:sldId id="354" r:id="rId12"/>
    <p:sldId id="434" r:id="rId13"/>
    <p:sldId id="436" r:id="rId14"/>
    <p:sldId id="346" r:id="rId15"/>
    <p:sldId id="437" r:id="rId16"/>
    <p:sldId id="363" r:id="rId17"/>
    <p:sldId id="438" r:id="rId18"/>
    <p:sldId id="256" r:id="rId19"/>
    <p:sldId id="258" r:id="rId20"/>
    <p:sldId id="259" r:id="rId21"/>
    <p:sldId id="260" r:id="rId22"/>
    <p:sldId id="261" r:id="rId23"/>
    <p:sldId id="262" r:id="rId24"/>
    <p:sldId id="263" r:id="rId25"/>
    <p:sldId id="440" r:id="rId26"/>
    <p:sldId id="367" r:id="rId27"/>
    <p:sldId id="365" r:id="rId28"/>
    <p:sldId id="366" r:id="rId29"/>
    <p:sldId id="368" r:id="rId30"/>
    <p:sldId id="439" r:id="rId3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46" autoAdjust="0"/>
  </p:normalViewPr>
  <p:slideViewPr>
    <p:cSldViewPr>
      <p:cViewPr varScale="1">
        <p:scale>
          <a:sx n="134" d="100"/>
          <a:sy n="134" d="100"/>
        </p:scale>
        <p:origin x="228"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idy Davis" userId="5432308_tp_dropbox" providerId="OAuth2" clId="{DD5F588F-6A3D-C240-B3B8-65155A33E9AE}"/>
  </pc:docChgLst>
  <pc:docChgLst>
    <pc:chgData name="Trenidy Davis" userId="5432308_tp_dropbox" providerId="OAuth2" clId="{CB1424D2-3142-7543-BBD7-CAAB446D70BD}"/>
    <pc:docChg chg="modSld">
      <pc:chgData name="Trenidy Davis" userId="5432308_tp_dropbox" providerId="OAuth2" clId="{CB1424D2-3142-7543-BBD7-CAAB446D70BD}" dt="2019-11-13T23:43:25.980" v="1" actId="729"/>
      <pc:docMkLst>
        <pc:docMk/>
      </pc:docMkLst>
      <pc:sldChg chg="mod modShow">
        <pc:chgData name="Trenidy Davis" userId="5432308_tp_dropbox" providerId="OAuth2" clId="{CB1424D2-3142-7543-BBD7-CAAB446D70BD}" dt="2019-11-13T23:43:25.980" v="1" actId="729"/>
        <pc:sldMkLst>
          <pc:docMk/>
          <pc:sldMk cId="1277373418" sldId="361"/>
        </pc:sldMkLst>
      </pc:sldChg>
    </pc:docChg>
  </pc:docChgLst>
  <pc:docChgLst>
    <pc:chgData clId="Web-{57B29C92-7ED1-4AD8-BBEB-A1FAACBCE8CB}"/>
    <pc:docChg chg="modSld">
      <pc:chgData name="" userId="" providerId="" clId="Web-{57B29C92-7ED1-4AD8-BBEB-A1FAACBCE8CB}" dt="2019-11-12T23:13:19.455" v="27" actId="20577"/>
      <pc:docMkLst>
        <pc:docMk/>
      </pc:docMkLst>
      <pc:sldChg chg="modSp">
        <pc:chgData name="" userId="" providerId="" clId="Web-{57B29C92-7ED1-4AD8-BBEB-A1FAACBCE8CB}" dt="2019-11-12T23:11:55.689" v="6" actId="20577"/>
        <pc:sldMkLst>
          <pc:docMk/>
          <pc:sldMk cId="4242541405" sldId="258"/>
        </pc:sldMkLst>
        <pc:spChg chg="mod">
          <ac:chgData name="" userId="" providerId="" clId="Web-{57B29C92-7ED1-4AD8-BBEB-A1FAACBCE8CB}" dt="2019-11-12T23:11:55.689" v="6" actId="20577"/>
          <ac:spMkLst>
            <pc:docMk/>
            <pc:sldMk cId="4242541405" sldId="258"/>
            <ac:spMk id="3" creationId="{4676552B-FCC3-C84D-88A3-4779D9B6C13E}"/>
          </ac:spMkLst>
        </pc:spChg>
      </pc:sldChg>
      <pc:sldChg chg="modSp">
        <pc:chgData name="" userId="" providerId="" clId="Web-{57B29C92-7ED1-4AD8-BBEB-A1FAACBCE8CB}" dt="2019-11-12T23:12:35.252" v="12" actId="20577"/>
        <pc:sldMkLst>
          <pc:docMk/>
          <pc:sldMk cId="2944014302" sldId="260"/>
        </pc:sldMkLst>
        <pc:spChg chg="mod">
          <ac:chgData name="" userId="" providerId="" clId="Web-{57B29C92-7ED1-4AD8-BBEB-A1FAACBCE8CB}" dt="2019-11-12T23:12:35.252" v="12" actId="20577"/>
          <ac:spMkLst>
            <pc:docMk/>
            <pc:sldMk cId="2944014302" sldId="260"/>
            <ac:spMk id="3" creationId="{4C628FC4-A98C-C440-A96C-A64DB3820A6D}"/>
          </ac:spMkLst>
        </pc:spChg>
      </pc:sldChg>
      <pc:sldChg chg="modSp">
        <pc:chgData name="" userId="" providerId="" clId="Web-{57B29C92-7ED1-4AD8-BBEB-A1FAACBCE8CB}" dt="2019-11-12T23:13:19.455" v="26" actId="20577"/>
        <pc:sldMkLst>
          <pc:docMk/>
          <pc:sldMk cId="435283813" sldId="261"/>
        </pc:sldMkLst>
        <pc:spChg chg="mod">
          <ac:chgData name="" userId="" providerId="" clId="Web-{57B29C92-7ED1-4AD8-BBEB-A1FAACBCE8CB}" dt="2019-11-12T23:13:19.455" v="26" actId="20577"/>
          <ac:spMkLst>
            <pc:docMk/>
            <pc:sldMk cId="435283813" sldId="261"/>
            <ac:spMk id="3" creationId="{523DECE7-D871-AA41-B2E8-EA1F7DCDB25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13ADC8-2B7F-4CA9-A8B4-F2702D6840CE}" type="doc">
      <dgm:prSet loTypeId="urn:microsoft.com/office/officeart/2005/8/layout/process1" loCatId="process" qsTypeId="urn:microsoft.com/office/officeart/2005/8/quickstyle/simple1" qsCatId="simple" csTypeId="urn:microsoft.com/office/officeart/2005/8/colors/accent0_1" csCatId="mainScheme" phldr="1"/>
      <dgm:spPr/>
    </dgm:pt>
    <dgm:pt modelId="{1954B283-8E1F-446D-BDEB-039F4B7F730B}">
      <dgm:prSet phldrT="[Text]"/>
      <dgm:spPr/>
      <dgm:t>
        <a:bodyPr/>
        <a:lstStyle/>
        <a:p>
          <a:r>
            <a:rPr lang="en-US" dirty="0"/>
            <a:t>Sin</a:t>
          </a:r>
        </a:p>
      </dgm:t>
    </dgm:pt>
    <dgm:pt modelId="{3F35BBF8-7A2F-419A-9F01-E1CC4E3D6122}" type="parTrans" cxnId="{BC2C3841-758B-4109-A50F-E0BA2C277982}">
      <dgm:prSet/>
      <dgm:spPr/>
      <dgm:t>
        <a:bodyPr/>
        <a:lstStyle/>
        <a:p>
          <a:endParaRPr lang="en-US"/>
        </a:p>
      </dgm:t>
    </dgm:pt>
    <dgm:pt modelId="{FF828690-B672-451C-A7D2-2A62D67F7C6F}" type="sibTrans" cxnId="{BC2C3841-758B-4109-A50F-E0BA2C277982}">
      <dgm:prSet/>
      <dgm:spPr/>
      <dgm:t>
        <a:bodyPr/>
        <a:lstStyle/>
        <a:p>
          <a:endParaRPr lang="en-US"/>
        </a:p>
      </dgm:t>
    </dgm:pt>
    <dgm:pt modelId="{FE581E47-22E8-4187-A42F-A9BA451AE9AA}">
      <dgm:prSet phldrT="[Text]"/>
      <dgm:spPr/>
      <dgm:t>
        <a:bodyPr/>
        <a:lstStyle/>
        <a:p>
          <a:r>
            <a:rPr lang="en-US" dirty="0"/>
            <a:t>Godly Sorrow</a:t>
          </a:r>
        </a:p>
        <a:p>
          <a:r>
            <a:rPr lang="en-US" dirty="0"/>
            <a:t>Brokenness</a:t>
          </a:r>
        </a:p>
      </dgm:t>
    </dgm:pt>
    <dgm:pt modelId="{9CFCF643-E7B9-485C-822B-902DE184F7DE}" type="parTrans" cxnId="{6501F98E-D7CE-485D-B869-77F94C69B548}">
      <dgm:prSet/>
      <dgm:spPr/>
      <dgm:t>
        <a:bodyPr/>
        <a:lstStyle/>
        <a:p>
          <a:endParaRPr lang="en-US"/>
        </a:p>
      </dgm:t>
    </dgm:pt>
    <dgm:pt modelId="{AA728694-20F2-411D-87DB-A573A8E24732}" type="sibTrans" cxnId="{6501F98E-D7CE-485D-B869-77F94C69B548}">
      <dgm:prSet/>
      <dgm:spPr/>
      <dgm:t>
        <a:bodyPr/>
        <a:lstStyle/>
        <a:p>
          <a:endParaRPr lang="en-US"/>
        </a:p>
      </dgm:t>
    </dgm:pt>
    <dgm:pt modelId="{A4571963-8CCD-48CA-BD37-1166F7C0827D}">
      <dgm:prSet phldrT="[Text]"/>
      <dgm:spPr/>
      <dgm:t>
        <a:bodyPr/>
        <a:lstStyle/>
        <a:p>
          <a:r>
            <a:rPr lang="en-US" dirty="0"/>
            <a:t>Confession</a:t>
          </a:r>
        </a:p>
        <a:p>
          <a:r>
            <a:rPr lang="en-US" dirty="0"/>
            <a:t>&amp;</a:t>
          </a:r>
        </a:p>
        <a:p>
          <a:r>
            <a:rPr lang="en-US" dirty="0"/>
            <a:t>Repentance</a:t>
          </a:r>
        </a:p>
      </dgm:t>
    </dgm:pt>
    <dgm:pt modelId="{11811094-FA4E-4E3F-8B0F-0DC75279F075}" type="parTrans" cxnId="{455556E5-DDAB-41AC-9ACE-30B805CA6DEA}">
      <dgm:prSet/>
      <dgm:spPr/>
      <dgm:t>
        <a:bodyPr/>
        <a:lstStyle/>
        <a:p>
          <a:endParaRPr lang="en-US"/>
        </a:p>
      </dgm:t>
    </dgm:pt>
    <dgm:pt modelId="{2E37E274-244C-4724-A9ED-88858E426F3D}" type="sibTrans" cxnId="{455556E5-DDAB-41AC-9ACE-30B805CA6DEA}">
      <dgm:prSet/>
      <dgm:spPr/>
      <dgm:t>
        <a:bodyPr/>
        <a:lstStyle/>
        <a:p>
          <a:endParaRPr lang="en-US"/>
        </a:p>
      </dgm:t>
    </dgm:pt>
    <dgm:pt modelId="{248AAC6A-047F-4AF2-99B5-8D203A56A6D2}">
      <dgm:prSet/>
      <dgm:spPr/>
      <dgm:t>
        <a:bodyPr/>
        <a:lstStyle/>
        <a:p>
          <a:r>
            <a:rPr lang="en-US" dirty="0"/>
            <a:t>Forgiveness</a:t>
          </a:r>
        </a:p>
        <a:p>
          <a:r>
            <a:rPr lang="en-US" dirty="0"/>
            <a:t>Freedom</a:t>
          </a:r>
        </a:p>
      </dgm:t>
    </dgm:pt>
    <dgm:pt modelId="{0D7729E5-4BAE-42C8-AD8C-70C80E0ADF80}" type="parTrans" cxnId="{6A9893B6-3BCC-4869-B887-17E55CCEA18D}">
      <dgm:prSet/>
      <dgm:spPr/>
      <dgm:t>
        <a:bodyPr/>
        <a:lstStyle/>
        <a:p>
          <a:endParaRPr lang="en-US"/>
        </a:p>
      </dgm:t>
    </dgm:pt>
    <dgm:pt modelId="{8FB528FF-EB3B-4755-8B54-82A192807A72}" type="sibTrans" cxnId="{6A9893B6-3BCC-4869-B887-17E55CCEA18D}">
      <dgm:prSet/>
      <dgm:spPr/>
      <dgm:t>
        <a:bodyPr/>
        <a:lstStyle/>
        <a:p>
          <a:endParaRPr lang="en-US"/>
        </a:p>
      </dgm:t>
    </dgm:pt>
    <dgm:pt modelId="{5037B7CC-A7A8-4142-B0D2-DBFCD4016CC7}" type="pres">
      <dgm:prSet presAssocID="{AA13ADC8-2B7F-4CA9-A8B4-F2702D6840CE}" presName="Name0" presStyleCnt="0">
        <dgm:presLayoutVars>
          <dgm:dir/>
          <dgm:resizeHandles val="exact"/>
        </dgm:presLayoutVars>
      </dgm:prSet>
      <dgm:spPr/>
    </dgm:pt>
    <dgm:pt modelId="{3E84497D-E3F7-4877-A273-432CE9E608CF}" type="pres">
      <dgm:prSet presAssocID="{1954B283-8E1F-446D-BDEB-039F4B7F730B}" presName="node" presStyleLbl="node1" presStyleIdx="0" presStyleCnt="4">
        <dgm:presLayoutVars>
          <dgm:bulletEnabled val="1"/>
        </dgm:presLayoutVars>
      </dgm:prSet>
      <dgm:spPr/>
    </dgm:pt>
    <dgm:pt modelId="{74FE8777-48A5-40DE-A67B-A3CF2E67373C}" type="pres">
      <dgm:prSet presAssocID="{FF828690-B672-451C-A7D2-2A62D67F7C6F}" presName="sibTrans" presStyleLbl="sibTrans2D1" presStyleIdx="0" presStyleCnt="3"/>
      <dgm:spPr/>
    </dgm:pt>
    <dgm:pt modelId="{4F8C6B21-7D65-48F3-87F5-DD3C00C2D14C}" type="pres">
      <dgm:prSet presAssocID="{FF828690-B672-451C-A7D2-2A62D67F7C6F}" presName="connectorText" presStyleLbl="sibTrans2D1" presStyleIdx="0" presStyleCnt="3"/>
      <dgm:spPr/>
    </dgm:pt>
    <dgm:pt modelId="{5F736881-51DB-49FA-95DB-4CE5591F103E}" type="pres">
      <dgm:prSet presAssocID="{FE581E47-22E8-4187-A42F-A9BA451AE9AA}" presName="node" presStyleLbl="node1" presStyleIdx="1" presStyleCnt="4">
        <dgm:presLayoutVars>
          <dgm:bulletEnabled val="1"/>
        </dgm:presLayoutVars>
      </dgm:prSet>
      <dgm:spPr/>
    </dgm:pt>
    <dgm:pt modelId="{2CC674B7-E70D-423C-BF77-63D8A300031C}" type="pres">
      <dgm:prSet presAssocID="{AA728694-20F2-411D-87DB-A573A8E24732}" presName="sibTrans" presStyleLbl="sibTrans2D1" presStyleIdx="1" presStyleCnt="3"/>
      <dgm:spPr/>
    </dgm:pt>
    <dgm:pt modelId="{A8B565B2-0060-46A5-B57C-3CB3133144A5}" type="pres">
      <dgm:prSet presAssocID="{AA728694-20F2-411D-87DB-A573A8E24732}" presName="connectorText" presStyleLbl="sibTrans2D1" presStyleIdx="1" presStyleCnt="3"/>
      <dgm:spPr/>
    </dgm:pt>
    <dgm:pt modelId="{E40CB7B6-EC69-4F8A-8DA6-B2E28590F4AD}" type="pres">
      <dgm:prSet presAssocID="{A4571963-8CCD-48CA-BD37-1166F7C0827D}" presName="node" presStyleLbl="node1" presStyleIdx="2" presStyleCnt="4" custScaleX="100857">
        <dgm:presLayoutVars>
          <dgm:bulletEnabled val="1"/>
        </dgm:presLayoutVars>
      </dgm:prSet>
      <dgm:spPr/>
    </dgm:pt>
    <dgm:pt modelId="{A967D5CE-8150-4D15-A269-04A47FD71682}" type="pres">
      <dgm:prSet presAssocID="{2E37E274-244C-4724-A9ED-88858E426F3D}" presName="sibTrans" presStyleLbl="sibTrans2D1" presStyleIdx="2" presStyleCnt="3"/>
      <dgm:spPr/>
    </dgm:pt>
    <dgm:pt modelId="{930CC2BB-6938-4274-930D-800A2246D5F8}" type="pres">
      <dgm:prSet presAssocID="{2E37E274-244C-4724-A9ED-88858E426F3D}" presName="connectorText" presStyleLbl="sibTrans2D1" presStyleIdx="2" presStyleCnt="3"/>
      <dgm:spPr/>
    </dgm:pt>
    <dgm:pt modelId="{447781E3-250F-4D55-9ECA-5180A6911B16}" type="pres">
      <dgm:prSet presAssocID="{248AAC6A-047F-4AF2-99B5-8D203A56A6D2}" presName="node" presStyleLbl="node1" presStyleIdx="3" presStyleCnt="4" custLinFactNeighborX="5321" custLinFactNeighborY="-664">
        <dgm:presLayoutVars>
          <dgm:bulletEnabled val="1"/>
        </dgm:presLayoutVars>
      </dgm:prSet>
      <dgm:spPr/>
    </dgm:pt>
  </dgm:ptLst>
  <dgm:cxnLst>
    <dgm:cxn modelId="{734FE308-2DF3-4599-AEFB-F5A63C160A2D}" type="presOf" srcId="{248AAC6A-047F-4AF2-99B5-8D203A56A6D2}" destId="{447781E3-250F-4D55-9ECA-5180A6911B16}" srcOrd="0" destOrd="0" presId="urn:microsoft.com/office/officeart/2005/8/layout/process1"/>
    <dgm:cxn modelId="{7168EE10-97FE-4ED4-901B-E1CD791D203B}" type="presOf" srcId="{FF828690-B672-451C-A7D2-2A62D67F7C6F}" destId="{4F8C6B21-7D65-48F3-87F5-DD3C00C2D14C}" srcOrd="1" destOrd="0" presId="urn:microsoft.com/office/officeart/2005/8/layout/process1"/>
    <dgm:cxn modelId="{2BF3042E-75AC-49DC-9150-BE55250B344A}" type="presOf" srcId="{AA13ADC8-2B7F-4CA9-A8B4-F2702D6840CE}" destId="{5037B7CC-A7A8-4142-B0D2-DBFCD4016CC7}" srcOrd="0" destOrd="0" presId="urn:microsoft.com/office/officeart/2005/8/layout/process1"/>
    <dgm:cxn modelId="{6F78302F-D40A-41A8-A919-482D5159FF15}" type="presOf" srcId="{AA728694-20F2-411D-87DB-A573A8E24732}" destId="{A8B565B2-0060-46A5-B57C-3CB3133144A5}" srcOrd="1" destOrd="0" presId="urn:microsoft.com/office/officeart/2005/8/layout/process1"/>
    <dgm:cxn modelId="{F5FA353A-94D9-42B7-BE00-1E1EC0F13CE4}" type="presOf" srcId="{A4571963-8CCD-48CA-BD37-1166F7C0827D}" destId="{E40CB7B6-EC69-4F8A-8DA6-B2E28590F4AD}" srcOrd="0" destOrd="0" presId="urn:microsoft.com/office/officeart/2005/8/layout/process1"/>
    <dgm:cxn modelId="{BC2C3841-758B-4109-A50F-E0BA2C277982}" srcId="{AA13ADC8-2B7F-4CA9-A8B4-F2702D6840CE}" destId="{1954B283-8E1F-446D-BDEB-039F4B7F730B}" srcOrd="0" destOrd="0" parTransId="{3F35BBF8-7A2F-419A-9F01-E1CC4E3D6122}" sibTransId="{FF828690-B672-451C-A7D2-2A62D67F7C6F}"/>
    <dgm:cxn modelId="{C8C0D76B-A4F2-4D5E-B69B-B8E6522CECFC}" type="presOf" srcId="{2E37E274-244C-4724-A9ED-88858E426F3D}" destId="{A967D5CE-8150-4D15-A269-04A47FD71682}" srcOrd="0" destOrd="0" presId="urn:microsoft.com/office/officeart/2005/8/layout/process1"/>
    <dgm:cxn modelId="{9E97C180-4E02-47F8-972C-A623831D0DB1}" type="presOf" srcId="{AA728694-20F2-411D-87DB-A573A8E24732}" destId="{2CC674B7-E70D-423C-BF77-63D8A300031C}" srcOrd="0" destOrd="0" presId="urn:microsoft.com/office/officeart/2005/8/layout/process1"/>
    <dgm:cxn modelId="{6501F98E-D7CE-485D-B869-77F94C69B548}" srcId="{AA13ADC8-2B7F-4CA9-A8B4-F2702D6840CE}" destId="{FE581E47-22E8-4187-A42F-A9BA451AE9AA}" srcOrd="1" destOrd="0" parTransId="{9CFCF643-E7B9-485C-822B-902DE184F7DE}" sibTransId="{AA728694-20F2-411D-87DB-A573A8E24732}"/>
    <dgm:cxn modelId="{4A605F92-F0FD-4B97-B0CF-359A591CAE9C}" type="presOf" srcId="{2E37E274-244C-4724-A9ED-88858E426F3D}" destId="{930CC2BB-6938-4274-930D-800A2246D5F8}" srcOrd="1" destOrd="0" presId="urn:microsoft.com/office/officeart/2005/8/layout/process1"/>
    <dgm:cxn modelId="{EB9E73A7-39AF-435C-8C19-2BCB463B2903}" type="presOf" srcId="{1954B283-8E1F-446D-BDEB-039F4B7F730B}" destId="{3E84497D-E3F7-4877-A273-432CE9E608CF}" srcOrd="0" destOrd="0" presId="urn:microsoft.com/office/officeart/2005/8/layout/process1"/>
    <dgm:cxn modelId="{6A9893B6-3BCC-4869-B887-17E55CCEA18D}" srcId="{AA13ADC8-2B7F-4CA9-A8B4-F2702D6840CE}" destId="{248AAC6A-047F-4AF2-99B5-8D203A56A6D2}" srcOrd="3" destOrd="0" parTransId="{0D7729E5-4BAE-42C8-AD8C-70C80E0ADF80}" sibTransId="{8FB528FF-EB3B-4755-8B54-82A192807A72}"/>
    <dgm:cxn modelId="{1C8E43C1-3ADC-433A-9F26-0C852453DC47}" type="presOf" srcId="{FF828690-B672-451C-A7D2-2A62D67F7C6F}" destId="{74FE8777-48A5-40DE-A67B-A3CF2E67373C}" srcOrd="0" destOrd="0" presId="urn:microsoft.com/office/officeart/2005/8/layout/process1"/>
    <dgm:cxn modelId="{455556E5-DDAB-41AC-9ACE-30B805CA6DEA}" srcId="{AA13ADC8-2B7F-4CA9-A8B4-F2702D6840CE}" destId="{A4571963-8CCD-48CA-BD37-1166F7C0827D}" srcOrd="2" destOrd="0" parTransId="{11811094-FA4E-4E3F-8B0F-0DC75279F075}" sibTransId="{2E37E274-244C-4724-A9ED-88858E426F3D}"/>
    <dgm:cxn modelId="{B706A0EC-5796-4B35-885F-01D940FC60DC}" type="presOf" srcId="{FE581E47-22E8-4187-A42F-A9BA451AE9AA}" destId="{5F736881-51DB-49FA-95DB-4CE5591F103E}" srcOrd="0" destOrd="0" presId="urn:microsoft.com/office/officeart/2005/8/layout/process1"/>
    <dgm:cxn modelId="{B00F158D-6C2F-4BB5-A5E6-E1012EA3832B}" type="presParOf" srcId="{5037B7CC-A7A8-4142-B0D2-DBFCD4016CC7}" destId="{3E84497D-E3F7-4877-A273-432CE9E608CF}" srcOrd="0" destOrd="0" presId="urn:microsoft.com/office/officeart/2005/8/layout/process1"/>
    <dgm:cxn modelId="{B3178295-963C-45DC-90AC-297853F519E3}" type="presParOf" srcId="{5037B7CC-A7A8-4142-B0D2-DBFCD4016CC7}" destId="{74FE8777-48A5-40DE-A67B-A3CF2E67373C}" srcOrd="1" destOrd="0" presId="urn:microsoft.com/office/officeart/2005/8/layout/process1"/>
    <dgm:cxn modelId="{491A41B6-D3F1-4027-8DEC-74FBDB12AED3}" type="presParOf" srcId="{74FE8777-48A5-40DE-A67B-A3CF2E67373C}" destId="{4F8C6B21-7D65-48F3-87F5-DD3C00C2D14C}" srcOrd="0" destOrd="0" presId="urn:microsoft.com/office/officeart/2005/8/layout/process1"/>
    <dgm:cxn modelId="{C769E6B6-1442-4B60-AF3F-DD54E61C3D5B}" type="presParOf" srcId="{5037B7CC-A7A8-4142-B0D2-DBFCD4016CC7}" destId="{5F736881-51DB-49FA-95DB-4CE5591F103E}" srcOrd="2" destOrd="0" presId="urn:microsoft.com/office/officeart/2005/8/layout/process1"/>
    <dgm:cxn modelId="{5EA2F601-62CC-49B3-8B16-FC75512AAA7F}" type="presParOf" srcId="{5037B7CC-A7A8-4142-B0D2-DBFCD4016CC7}" destId="{2CC674B7-E70D-423C-BF77-63D8A300031C}" srcOrd="3" destOrd="0" presId="urn:microsoft.com/office/officeart/2005/8/layout/process1"/>
    <dgm:cxn modelId="{832C7D35-5FF9-4D79-8498-76804FD071B2}" type="presParOf" srcId="{2CC674B7-E70D-423C-BF77-63D8A300031C}" destId="{A8B565B2-0060-46A5-B57C-3CB3133144A5}" srcOrd="0" destOrd="0" presId="urn:microsoft.com/office/officeart/2005/8/layout/process1"/>
    <dgm:cxn modelId="{EE692793-6A95-4E3F-B044-22E29374AC36}" type="presParOf" srcId="{5037B7CC-A7A8-4142-B0D2-DBFCD4016CC7}" destId="{E40CB7B6-EC69-4F8A-8DA6-B2E28590F4AD}" srcOrd="4" destOrd="0" presId="urn:microsoft.com/office/officeart/2005/8/layout/process1"/>
    <dgm:cxn modelId="{8D29EB31-D470-4AEF-B401-AB2806C37CCE}" type="presParOf" srcId="{5037B7CC-A7A8-4142-B0D2-DBFCD4016CC7}" destId="{A967D5CE-8150-4D15-A269-04A47FD71682}" srcOrd="5" destOrd="0" presId="urn:microsoft.com/office/officeart/2005/8/layout/process1"/>
    <dgm:cxn modelId="{8E2D11F7-E698-4D51-8A9D-E8B475D9AC55}" type="presParOf" srcId="{A967D5CE-8150-4D15-A269-04A47FD71682}" destId="{930CC2BB-6938-4274-930D-800A2246D5F8}" srcOrd="0" destOrd="0" presId="urn:microsoft.com/office/officeart/2005/8/layout/process1"/>
    <dgm:cxn modelId="{807273C3-C8DB-46BB-BA3A-59841A4142C4}" type="presParOf" srcId="{5037B7CC-A7A8-4142-B0D2-DBFCD4016CC7}" destId="{447781E3-250F-4D55-9ECA-5180A6911B1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4497D-E3F7-4877-A273-432CE9E608CF}">
      <dsp:nvSpPr>
        <dsp:cNvPr id="0" name=""/>
        <dsp:cNvSpPr/>
      </dsp:nvSpPr>
      <dsp:spPr>
        <a:xfrm>
          <a:off x="2227" y="1476983"/>
          <a:ext cx="1696194" cy="116083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Sin</a:t>
          </a:r>
        </a:p>
      </dsp:txBody>
      <dsp:txXfrm>
        <a:off x="36227" y="1510983"/>
        <a:ext cx="1628194" cy="1092832"/>
      </dsp:txXfrm>
    </dsp:sp>
    <dsp:sp modelId="{74FE8777-48A5-40DE-A67B-A3CF2E67373C}">
      <dsp:nvSpPr>
        <dsp:cNvPr id="0" name=""/>
        <dsp:cNvSpPr/>
      </dsp:nvSpPr>
      <dsp:spPr>
        <a:xfrm>
          <a:off x="1868040" y="1847071"/>
          <a:ext cx="359593" cy="420656"/>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868040" y="1931202"/>
        <a:ext cx="251715" cy="252394"/>
      </dsp:txXfrm>
    </dsp:sp>
    <dsp:sp modelId="{5F736881-51DB-49FA-95DB-4CE5591F103E}">
      <dsp:nvSpPr>
        <dsp:cNvPr id="0" name=""/>
        <dsp:cNvSpPr/>
      </dsp:nvSpPr>
      <dsp:spPr>
        <a:xfrm>
          <a:off x="2376898" y="1476983"/>
          <a:ext cx="1696194" cy="116083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Godly Sorrow</a:t>
          </a:r>
        </a:p>
        <a:p>
          <a:pPr marL="0" lvl="0" indent="0" algn="ctr" defTabSz="800100">
            <a:lnSpc>
              <a:spcPct val="90000"/>
            </a:lnSpc>
            <a:spcBef>
              <a:spcPct val="0"/>
            </a:spcBef>
            <a:spcAft>
              <a:spcPct val="35000"/>
            </a:spcAft>
            <a:buNone/>
          </a:pPr>
          <a:r>
            <a:rPr lang="en-US" sz="1800" kern="1200" dirty="0"/>
            <a:t>Brokenness</a:t>
          </a:r>
        </a:p>
      </dsp:txBody>
      <dsp:txXfrm>
        <a:off x="2410898" y="1510983"/>
        <a:ext cx="1628194" cy="1092832"/>
      </dsp:txXfrm>
    </dsp:sp>
    <dsp:sp modelId="{2CC674B7-E70D-423C-BF77-63D8A300031C}">
      <dsp:nvSpPr>
        <dsp:cNvPr id="0" name=""/>
        <dsp:cNvSpPr/>
      </dsp:nvSpPr>
      <dsp:spPr>
        <a:xfrm>
          <a:off x="4242712" y="1847071"/>
          <a:ext cx="359593" cy="420656"/>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42712" y="1931202"/>
        <a:ext cx="251715" cy="252394"/>
      </dsp:txXfrm>
    </dsp:sp>
    <dsp:sp modelId="{E40CB7B6-EC69-4F8A-8DA6-B2E28590F4AD}">
      <dsp:nvSpPr>
        <dsp:cNvPr id="0" name=""/>
        <dsp:cNvSpPr/>
      </dsp:nvSpPr>
      <dsp:spPr>
        <a:xfrm>
          <a:off x="4751570" y="1476983"/>
          <a:ext cx="1710730" cy="116083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Confession</a:t>
          </a:r>
        </a:p>
        <a:p>
          <a:pPr marL="0" lvl="0" indent="0" algn="ctr" defTabSz="800100">
            <a:lnSpc>
              <a:spcPct val="90000"/>
            </a:lnSpc>
            <a:spcBef>
              <a:spcPct val="0"/>
            </a:spcBef>
            <a:spcAft>
              <a:spcPct val="35000"/>
            </a:spcAft>
            <a:buNone/>
          </a:pPr>
          <a:r>
            <a:rPr lang="en-US" sz="1800" kern="1200" dirty="0"/>
            <a:t>&amp;</a:t>
          </a:r>
        </a:p>
        <a:p>
          <a:pPr marL="0" lvl="0" indent="0" algn="ctr" defTabSz="800100">
            <a:lnSpc>
              <a:spcPct val="90000"/>
            </a:lnSpc>
            <a:spcBef>
              <a:spcPct val="0"/>
            </a:spcBef>
            <a:spcAft>
              <a:spcPct val="35000"/>
            </a:spcAft>
            <a:buNone/>
          </a:pPr>
          <a:r>
            <a:rPr lang="en-US" sz="1800" kern="1200" dirty="0"/>
            <a:t>Repentance</a:t>
          </a:r>
        </a:p>
      </dsp:txBody>
      <dsp:txXfrm>
        <a:off x="4785570" y="1510983"/>
        <a:ext cx="1642730" cy="1092832"/>
      </dsp:txXfrm>
    </dsp:sp>
    <dsp:sp modelId="{A967D5CE-8150-4D15-A269-04A47FD71682}">
      <dsp:nvSpPr>
        <dsp:cNvPr id="0" name=""/>
        <dsp:cNvSpPr/>
      </dsp:nvSpPr>
      <dsp:spPr>
        <a:xfrm rot="21588886">
          <a:off x="6632476" y="1843173"/>
          <a:ext cx="360775" cy="420656"/>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632476" y="1927479"/>
        <a:ext cx="252543" cy="252394"/>
      </dsp:txXfrm>
    </dsp:sp>
    <dsp:sp modelId="{447781E3-250F-4D55-9ECA-5180A6911B16}">
      <dsp:nvSpPr>
        <dsp:cNvPr id="0" name=""/>
        <dsp:cNvSpPr/>
      </dsp:nvSpPr>
      <dsp:spPr>
        <a:xfrm>
          <a:off x="7143005" y="1469275"/>
          <a:ext cx="1696194" cy="116083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Forgiveness</a:t>
          </a:r>
        </a:p>
        <a:p>
          <a:pPr marL="0" lvl="0" indent="0" algn="ctr" defTabSz="800100">
            <a:lnSpc>
              <a:spcPct val="90000"/>
            </a:lnSpc>
            <a:spcBef>
              <a:spcPct val="0"/>
            </a:spcBef>
            <a:spcAft>
              <a:spcPct val="35000"/>
            </a:spcAft>
            <a:buNone/>
          </a:pPr>
          <a:r>
            <a:rPr lang="en-US" sz="1800" kern="1200" dirty="0"/>
            <a:t>Freedom</a:t>
          </a:r>
        </a:p>
      </dsp:txBody>
      <dsp:txXfrm>
        <a:off x="7177005" y="1503275"/>
        <a:ext cx="1628194" cy="10928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E3AB6-E2D5-4BEF-B868-5BE817792B7A}" type="datetimeFigureOut">
              <a:rPr lang="en-US" smtClean="0"/>
              <a:t>11/13/19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E108F-E9A8-4AB7-B136-4EF6262005D1}" type="slidenum">
              <a:rPr lang="en-US" smtClean="0"/>
              <a:t>‹#›</a:t>
            </a:fld>
            <a:endParaRPr lang="en-US"/>
          </a:p>
        </p:txBody>
      </p:sp>
    </p:spTree>
    <p:extLst>
      <p:ext uri="{BB962C8B-B14F-4D97-AF65-F5344CB8AC3E}">
        <p14:creationId xmlns:p14="http://schemas.microsoft.com/office/powerpoint/2010/main" val="381199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biblegateway.com/passage/?search=2+Peter+3:18&amp;version=ESV" TargetMode="External"/><Relationship Id="rId3" Type="http://schemas.openxmlformats.org/officeDocument/2006/relationships/hyperlink" Target="https://www.biblegateway.com/passage/?search=1+Corinthians+14:20&amp;version=ESV" TargetMode="External"/><Relationship Id="rId7" Type="http://schemas.openxmlformats.org/officeDocument/2006/relationships/hyperlink" Target="https://www.biblegateway.com/passage/?search=Hebrews+5:12-13&amp;version=ESV"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biblegateway.com/passage/?search=Ephesians+4:13&amp;version=ESV" TargetMode="External"/><Relationship Id="rId11" Type="http://schemas.openxmlformats.org/officeDocument/2006/relationships/hyperlink" Target="https://www.biblegateway.com/passage/?search=Hebrews+5:12-14&amp;version=ESV" TargetMode="External"/><Relationship Id="rId5" Type="http://schemas.openxmlformats.org/officeDocument/2006/relationships/hyperlink" Target="https://www.biblegateway.com/passage/?search=Ephesians+4:14-15&amp;version=ESV" TargetMode="External"/><Relationship Id="rId10" Type="http://schemas.openxmlformats.org/officeDocument/2006/relationships/hyperlink" Target="https://www.biblegateway.com/passage/?search=1+Peter+2:2&amp;version=ESV" TargetMode="External"/><Relationship Id="rId4" Type="http://schemas.openxmlformats.org/officeDocument/2006/relationships/hyperlink" Target="https://www.biblegateway.com/passage/?search=1+Corinthians+13:11&amp;version=ESV" TargetMode="External"/><Relationship Id="rId9" Type="http://schemas.openxmlformats.org/officeDocument/2006/relationships/hyperlink" Target="https://www.biblegateway.com/passage/?search=Hebrews+6:1-3&amp;version=ESV"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Maturity</a:t>
            </a:r>
          </a:p>
          <a:p>
            <a:r>
              <a:rPr lang="en-US" sz="1200" b="0" i="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hlinkClick r:id="rId3"/>
              </a:rPr>
              <a:t>1 Corinthians 14:20</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418 helpful votes </a:t>
            </a:r>
            <a:endParaRPr lang="en-US" sz="1200" b="1" kern="1200" dirty="0">
              <a:solidFill>
                <a:schemeClr val="tx1"/>
              </a:solidFill>
              <a:effectLst/>
              <a:latin typeface="+mn-lt"/>
              <a:ea typeface="+mn-ea"/>
              <a:cs typeface="+mn-cs"/>
            </a:endParaRPr>
          </a:p>
          <a:p>
            <a:r>
              <a:rPr lang="en-US" dirty="0">
                <a:effectLst/>
              </a:rPr>
              <a:t>Brothers, do not be children in your thinking. Be infants in evil, but in your thinking be mature.</a:t>
            </a:r>
          </a:p>
          <a:p>
            <a:r>
              <a:rPr lang="en-US" sz="1200" b="1" kern="1200" dirty="0">
                <a:solidFill>
                  <a:schemeClr val="tx1"/>
                </a:solidFill>
                <a:effectLst/>
                <a:latin typeface="+mn-lt"/>
                <a:ea typeface="+mn-ea"/>
                <a:cs typeface="+mn-cs"/>
                <a:hlinkClick r:id="rId4"/>
              </a:rPr>
              <a:t>1 Corinthians 13:11</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342 helpful votes </a:t>
            </a:r>
            <a:endParaRPr lang="en-US" sz="1200" b="1" kern="1200" dirty="0">
              <a:solidFill>
                <a:schemeClr val="tx1"/>
              </a:solidFill>
              <a:effectLst/>
              <a:latin typeface="+mn-lt"/>
              <a:ea typeface="+mn-ea"/>
              <a:cs typeface="+mn-cs"/>
            </a:endParaRPr>
          </a:p>
          <a:p>
            <a:r>
              <a:rPr lang="en-US" dirty="0">
                <a:effectLst/>
              </a:rPr>
              <a:t>When I was a child, I spoke like a child, I thought like a child, I reasoned like a child. When I became a man, I gave up childish ways.</a:t>
            </a:r>
          </a:p>
          <a:p>
            <a:r>
              <a:rPr lang="en-US" sz="1200" b="1" kern="1200" dirty="0">
                <a:solidFill>
                  <a:schemeClr val="tx1"/>
                </a:solidFill>
                <a:effectLst/>
                <a:latin typeface="+mn-lt"/>
                <a:ea typeface="+mn-ea"/>
                <a:cs typeface="+mn-cs"/>
                <a:hlinkClick r:id="rId5"/>
              </a:rPr>
              <a:t>Ephesians 4:14-15</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258 helpful votes </a:t>
            </a:r>
            <a:endParaRPr lang="en-US" sz="1200" b="1" kern="1200" dirty="0">
              <a:solidFill>
                <a:schemeClr val="tx1"/>
              </a:solidFill>
              <a:effectLst/>
              <a:latin typeface="+mn-lt"/>
              <a:ea typeface="+mn-ea"/>
              <a:cs typeface="+mn-cs"/>
            </a:endParaRPr>
          </a:p>
          <a:p>
            <a:r>
              <a:rPr lang="en-US" dirty="0">
                <a:effectLst/>
              </a:rPr>
              <a:t>So that we may no longer be children, tossed to and </a:t>
            </a:r>
            <a:r>
              <a:rPr lang="en-US" dirty="0" err="1">
                <a:effectLst/>
              </a:rPr>
              <a:t>fro</a:t>
            </a:r>
            <a:r>
              <a:rPr lang="en-US" dirty="0">
                <a:effectLst/>
              </a:rPr>
              <a:t> by the waves and carried about by every wind of doctrine, by human cunning, by craftiness in deceitful schemes. Rather, speaking the truth in love, we are to grow up in every way into him who is the head, into Christ,</a:t>
            </a:r>
          </a:p>
          <a:p>
            <a:r>
              <a:rPr lang="en-US" sz="1200" b="1" kern="1200" dirty="0">
                <a:solidFill>
                  <a:schemeClr val="tx1"/>
                </a:solidFill>
                <a:effectLst/>
                <a:latin typeface="+mn-lt"/>
                <a:ea typeface="+mn-ea"/>
                <a:cs typeface="+mn-cs"/>
                <a:hlinkClick r:id="rId6"/>
              </a:rPr>
              <a:t>Ephesians 4:13</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152 helpful votes </a:t>
            </a:r>
            <a:endParaRPr lang="en-US" sz="1200" b="1" kern="1200" dirty="0">
              <a:solidFill>
                <a:schemeClr val="tx1"/>
              </a:solidFill>
              <a:effectLst/>
              <a:latin typeface="+mn-lt"/>
              <a:ea typeface="+mn-ea"/>
              <a:cs typeface="+mn-cs"/>
            </a:endParaRPr>
          </a:p>
          <a:p>
            <a:r>
              <a:rPr lang="en-US" dirty="0">
                <a:effectLst/>
              </a:rPr>
              <a:t>Until we all attain to the unity of the faith and of the knowledge of the Son of God, to mature manhood, to the measure of the stature of the fullness of Christ,</a:t>
            </a:r>
          </a:p>
          <a:p>
            <a:r>
              <a:rPr lang="en-US" sz="1200" b="1" kern="1200" dirty="0">
                <a:solidFill>
                  <a:schemeClr val="tx1"/>
                </a:solidFill>
                <a:effectLst/>
                <a:latin typeface="+mn-lt"/>
                <a:ea typeface="+mn-ea"/>
                <a:cs typeface="+mn-cs"/>
                <a:hlinkClick r:id="rId7"/>
              </a:rPr>
              <a:t>Hebrews 5:12-13</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146 helpful votes </a:t>
            </a:r>
            <a:endParaRPr lang="en-US" sz="1200" b="1" kern="1200" dirty="0">
              <a:solidFill>
                <a:schemeClr val="tx1"/>
              </a:solidFill>
              <a:effectLst/>
              <a:latin typeface="+mn-lt"/>
              <a:ea typeface="+mn-ea"/>
              <a:cs typeface="+mn-cs"/>
            </a:endParaRPr>
          </a:p>
          <a:p>
            <a:r>
              <a:rPr lang="en-US" dirty="0">
                <a:effectLst/>
              </a:rPr>
              <a:t>For though by this time you ought to be teachers, you need someone to teach you again the basic principles of the oracles of God. You need milk, not solid food, for everyone who lives on milk is unskilled in the word of righteousness, since he is a child.</a:t>
            </a:r>
          </a:p>
          <a:p>
            <a:r>
              <a:rPr lang="en-US" sz="1200" b="1" kern="1200" dirty="0">
                <a:solidFill>
                  <a:schemeClr val="tx1"/>
                </a:solidFill>
                <a:effectLst/>
                <a:latin typeface="+mn-lt"/>
                <a:ea typeface="+mn-ea"/>
                <a:cs typeface="+mn-cs"/>
                <a:hlinkClick r:id="rId8"/>
              </a:rPr>
              <a:t>2 Peter 3:18</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120 helpful votes </a:t>
            </a:r>
            <a:endParaRPr lang="en-US" sz="1200" b="1" kern="1200" dirty="0">
              <a:solidFill>
                <a:schemeClr val="tx1"/>
              </a:solidFill>
              <a:effectLst/>
              <a:latin typeface="+mn-lt"/>
              <a:ea typeface="+mn-ea"/>
              <a:cs typeface="+mn-cs"/>
            </a:endParaRPr>
          </a:p>
          <a:p>
            <a:r>
              <a:rPr lang="en-US" dirty="0">
                <a:effectLst/>
              </a:rPr>
              <a:t>But grow in the grace and knowledge of our Lord and Savior Jesus Christ. To him be the glory both now and to the day of eternity. Amen.</a:t>
            </a:r>
          </a:p>
          <a:p>
            <a:r>
              <a:rPr lang="en-US" sz="1200" b="1" kern="1200" dirty="0">
                <a:solidFill>
                  <a:schemeClr val="tx1"/>
                </a:solidFill>
                <a:effectLst/>
                <a:latin typeface="+mn-lt"/>
                <a:ea typeface="+mn-ea"/>
                <a:cs typeface="+mn-cs"/>
                <a:hlinkClick r:id="rId9"/>
              </a:rPr>
              <a:t>Hebrews 6:1-3</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111 helpful votes </a:t>
            </a:r>
            <a:endParaRPr lang="en-US" sz="1200" b="1" kern="1200" dirty="0">
              <a:solidFill>
                <a:schemeClr val="tx1"/>
              </a:solidFill>
              <a:effectLst/>
              <a:latin typeface="+mn-lt"/>
              <a:ea typeface="+mn-ea"/>
              <a:cs typeface="+mn-cs"/>
            </a:endParaRPr>
          </a:p>
          <a:p>
            <a:r>
              <a:rPr lang="en-US" dirty="0">
                <a:effectLst/>
              </a:rPr>
              <a:t>Therefore let us leave the elementary doctrine of Christ and go on to maturity, not laying again a foundation of repentance from dead works and of faith toward God, and of instruction about washings, the laying on of hands, the resurrection of the dead, and eternal judgment. And this we will do if God permits.</a:t>
            </a:r>
          </a:p>
          <a:p>
            <a:r>
              <a:rPr lang="en-US" sz="1200" b="1" kern="1200" dirty="0">
                <a:solidFill>
                  <a:schemeClr val="tx1"/>
                </a:solidFill>
                <a:effectLst/>
                <a:latin typeface="+mn-lt"/>
                <a:ea typeface="+mn-ea"/>
                <a:cs typeface="+mn-cs"/>
                <a:hlinkClick r:id="rId10"/>
              </a:rPr>
              <a:t>1 Peter 2:2</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94 helpful votes </a:t>
            </a:r>
            <a:endParaRPr lang="en-US" sz="1200" b="1" kern="1200" dirty="0">
              <a:solidFill>
                <a:schemeClr val="tx1"/>
              </a:solidFill>
              <a:effectLst/>
              <a:latin typeface="+mn-lt"/>
              <a:ea typeface="+mn-ea"/>
              <a:cs typeface="+mn-cs"/>
            </a:endParaRPr>
          </a:p>
          <a:p>
            <a:r>
              <a:rPr lang="en-US" dirty="0">
                <a:effectLst/>
              </a:rPr>
              <a:t>Like newborn infants, long for the pure spiritual milk, that by it you may grow up into salvation—</a:t>
            </a:r>
          </a:p>
          <a:p>
            <a:r>
              <a:rPr lang="en-US" sz="1200" b="1" kern="1200" dirty="0">
                <a:solidFill>
                  <a:schemeClr val="tx1"/>
                </a:solidFill>
                <a:effectLst/>
                <a:latin typeface="+mn-lt"/>
                <a:ea typeface="+mn-ea"/>
                <a:cs typeface="+mn-cs"/>
                <a:hlinkClick r:id="rId11"/>
              </a:rPr>
              <a:t>Hebrews 5:12-14</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ESV / 93 helpful votes </a:t>
            </a:r>
            <a:endParaRPr lang="en-US" sz="1200" b="1" kern="1200" dirty="0">
              <a:solidFill>
                <a:schemeClr val="tx1"/>
              </a:solidFill>
              <a:effectLst/>
              <a:latin typeface="+mn-lt"/>
              <a:ea typeface="+mn-ea"/>
              <a:cs typeface="+mn-cs"/>
            </a:endParaRPr>
          </a:p>
          <a:p>
            <a:r>
              <a:rPr lang="en-US" dirty="0">
                <a:effectLst/>
              </a:rPr>
              <a:t>For though by this time you ought to be teachers, you need someone to teach you again the basic principles of the oracles of God. You need milk, not solid food, for everyone who lives on milk is unskilled in the word of righteousness, since he is a child. But solid food is for the mature, for those who have their powers of discernment trained by constant practice to distinguish good from evil.</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4</a:t>
            </a:fld>
            <a:endParaRPr lang="en-US"/>
          </a:p>
        </p:txBody>
      </p:sp>
    </p:spTree>
    <p:extLst>
      <p:ext uri="{BB962C8B-B14F-4D97-AF65-F5344CB8AC3E}">
        <p14:creationId xmlns:p14="http://schemas.microsoft.com/office/powerpoint/2010/main" val="3627267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5</a:t>
            </a:fld>
            <a:endParaRPr lang="en-US" dirty="0"/>
          </a:p>
        </p:txBody>
      </p:sp>
    </p:spTree>
    <p:extLst>
      <p:ext uri="{BB962C8B-B14F-4D97-AF65-F5344CB8AC3E}">
        <p14:creationId xmlns:p14="http://schemas.microsoft.com/office/powerpoint/2010/main" val="1723077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Florida man Casey Michael Lewis was free for all of 15 minutes before he was marched right back into a jail cell.</a:t>
            </a:r>
          </a:p>
          <a:p>
            <a:r>
              <a:rPr lang="en-US" sz="1200" b="0" kern="1200" dirty="0">
                <a:solidFill>
                  <a:schemeClr val="tx1"/>
                </a:solidFill>
                <a:effectLst/>
                <a:latin typeface="+mn-lt"/>
                <a:ea typeface="+mn-ea"/>
                <a:cs typeface="+mn-cs"/>
              </a:rPr>
              <a:t>St. Lucie deputies didn’t have to go very far to catch Lewis who, they say, was released from the St. Lucie County Detention Facility in Fort Pierce on Thursday. That’s because he never left the grounds where he had been held after being charged with grand theft.</a:t>
            </a:r>
          </a:p>
          <a:p>
            <a:r>
              <a:rPr lang="en-US" sz="1200" b="0" kern="1200" dirty="0">
                <a:solidFill>
                  <a:schemeClr val="tx1"/>
                </a:solidFill>
                <a:effectLst/>
                <a:latin typeface="+mn-lt"/>
                <a:ea typeface="+mn-ea"/>
                <a:cs typeface="+mn-cs"/>
              </a:rPr>
              <a:t>According to the arrest affidavit, two deputies — John O’ Connell and Ramon Lopez — saw Lewis, 37, on surveillance video “walking around the parking lot acting suspicious and checking vehicle doors.”</a:t>
            </a:r>
          </a:p>
          <a:p>
            <a:r>
              <a:rPr lang="en-US" sz="1200" b="0" kern="1200" dirty="0">
                <a:solidFill>
                  <a:schemeClr val="tx1"/>
                </a:solidFill>
                <a:effectLst/>
                <a:latin typeface="+mn-lt"/>
                <a:ea typeface="+mn-ea"/>
                <a:cs typeface="+mn-cs"/>
              </a:rPr>
              <a:t>The deputies say they saw Lewis “clearly” looking into cars and checking door handles to see if they were unlocked. According to the affidavit, Lewis entered a silver car from the driver’s side and sat inside for more than two minutes. Deputies say he got out of that car, walked from the front of the parking lot “all the way” to the exit gate, and repeated the process of lifting latches and peering into cars.</a:t>
            </a:r>
          </a:p>
          <a:p>
            <a:r>
              <a:rPr lang="en-US" sz="1200" b="0" kern="1200" dirty="0" err="1">
                <a:solidFill>
                  <a:schemeClr val="tx1"/>
                </a:solidFill>
                <a:effectLst/>
                <a:latin typeface="+mn-lt"/>
                <a:ea typeface="+mn-ea"/>
                <a:cs typeface="+mn-cs"/>
              </a:rPr>
              <a:t>ewis</a:t>
            </a:r>
            <a:r>
              <a:rPr lang="en-US" sz="1200" b="0" kern="1200" dirty="0">
                <a:solidFill>
                  <a:schemeClr val="tx1"/>
                </a:solidFill>
                <a:effectLst/>
                <a:latin typeface="+mn-lt"/>
                <a:ea typeface="+mn-ea"/>
                <a:cs typeface="+mn-cs"/>
              </a:rPr>
              <a:t>, who had appeared “upset” when first released because he had been stripped of his cigarettes, must have realized he was busted because he handed </a:t>
            </a:r>
            <a:r>
              <a:rPr lang="en-US" sz="1200" b="0" kern="1200" dirty="0" err="1">
                <a:solidFill>
                  <a:schemeClr val="tx1"/>
                </a:solidFill>
                <a:effectLst/>
                <a:latin typeface="+mn-lt"/>
                <a:ea typeface="+mn-ea"/>
                <a:cs typeface="+mn-cs"/>
              </a:rPr>
              <a:t>Lettman</a:t>
            </a:r>
            <a:r>
              <a:rPr lang="en-US" sz="1200" b="0" kern="1200" dirty="0">
                <a:solidFill>
                  <a:schemeClr val="tx1"/>
                </a:solidFill>
                <a:effectLst/>
                <a:latin typeface="+mn-lt"/>
                <a:ea typeface="+mn-ea"/>
                <a:cs typeface="+mn-cs"/>
              </a:rPr>
              <a:t> a brown paper bag with property deputies say he removed from the silver car.</a:t>
            </a:r>
          </a:p>
          <a:p>
            <a:r>
              <a:rPr lang="en-US" sz="1200" b="0" kern="1200" dirty="0">
                <a:solidFill>
                  <a:schemeClr val="tx1"/>
                </a:solidFill>
                <a:effectLst/>
                <a:latin typeface="+mn-lt"/>
                <a:ea typeface="+mn-ea"/>
                <a:cs typeface="+mn-cs"/>
              </a:rPr>
              <a:t>Deputies said the bag contained an iPhone 7, four packs of Blue King cigarettes, a lighter, a Visa bank debit card, a Florida driver’s license and $547 in cash.</a:t>
            </a:r>
          </a:p>
          <a:p>
            <a:r>
              <a:rPr lang="en-US" sz="1200" b="0" kern="1200" dirty="0">
                <a:solidFill>
                  <a:schemeClr val="tx1"/>
                </a:solidFill>
                <a:effectLst/>
                <a:latin typeface="+mn-lt"/>
                <a:ea typeface="+mn-ea"/>
                <a:cs typeface="+mn-cs"/>
              </a:rPr>
              <a:t>Lewis was “re-booked into the jail on MORE burglary charges and released AGAIN on a bond of $11,250,”</a:t>
            </a:r>
          </a:p>
          <a:p>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F4E108F-E9A8-4AB7-B136-4EF6262005D1}" type="slidenum">
              <a:rPr lang="en-US" smtClean="0"/>
              <a:t>8</a:t>
            </a:fld>
            <a:endParaRPr lang="en-US"/>
          </a:p>
        </p:txBody>
      </p:sp>
    </p:spTree>
    <p:extLst>
      <p:ext uri="{BB962C8B-B14F-4D97-AF65-F5344CB8AC3E}">
        <p14:creationId xmlns:p14="http://schemas.microsoft.com/office/powerpoint/2010/main" val="264523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However if it doesn’t stack up with what God says is true, we must reject the world’s “truth” and bring our beliefs into line with what is ultimately true.</a:t>
            </a:r>
            <a:endParaRPr lang="en-US" dirty="0"/>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14</a:t>
            </a:fld>
            <a:endParaRPr lang="en-US" dirty="0"/>
          </a:p>
        </p:txBody>
      </p:sp>
    </p:spTree>
    <p:extLst>
      <p:ext uri="{BB962C8B-B14F-4D97-AF65-F5344CB8AC3E}">
        <p14:creationId xmlns:p14="http://schemas.microsoft.com/office/powerpoint/2010/main" val="4239721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dirty="0"/>
          </a:p>
        </p:txBody>
      </p:sp>
    </p:spTree>
    <p:extLst>
      <p:ext uri="{BB962C8B-B14F-4D97-AF65-F5344CB8AC3E}">
        <p14:creationId xmlns:p14="http://schemas.microsoft.com/office/powerpoint/2010/main" val="1723077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25</a:t>
            </a:fld>
            <a:endParaRPr lang="en-US" dirty="0"/>
          </a:p>
        </p:txBody>
      </p:sp>
    </p:spTree>
    <p:extLst>
      <p:ext uri="{BB962C8B-B14F-4D97-AF65-F5344CB8AC3E}">
        <p14:creationId xmlns:p14="http://schemas.microsoft.com/office/powerpoint/2010/main" val="2052942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11/13/19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7388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11/13/19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054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11/13/19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531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11/13/19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08202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11/13/19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97682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11/13/19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436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11/13/19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2768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11/13/19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2766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11/13/19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54209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11/13/19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76356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11/13/19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3594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ooter Placeholder 8"/>
          <p:cNvSpPr txBox="1">
            <a:spLocks noGrp="1"/>
          </p:cNvSpPr>
          <p:nvPr>
            <p:ph type="ftr" sz="quarter" idx="9"/>
          </p:nvPr>
        </p:nvSpPr>
        <p:spPr/>
        <p:txBody>
          <a:bodyPr/>
          <a:lstStyle>
            <a:lvl1pPr>
              <a:defRPr/>
            </a:lvl1pPr>
          </a:lstStyle>
          <a:p>
            <a:pPr lvl="0"/>
            <a:endParaRPr lang="en-US"/>
          </a:p>
        </p:txBody>
      </p:sp>
    </p:spTree>
    <p:extLst>
      <p:ext uri="{BB962C8B-B14F-4D97-AF65-F5344CB8AC3E}">
        <p14:creationId xmlns:p14="http://schemas.microsoft.com/office/powerpoint/2010/main" val="3569603264"/>
      </p:ext>
    </p:extLst>
  </p:cSld>
  <p:clrMapOvr>
    <a:masterClrMapping/>
  </p:clrMapOvr>
  <p:transition spd="slow" advTm="6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t>11/13/19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37755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9346"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93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D6EF0-A5D7-48FC-BD35-B2F8560AD10B}"/>
              </a:ext>
            </a:extLst>
          </p:cNvPr>
          <p:cNvPicPr>
            <a:picLocks noChangeAspect="1"/>
          </p:cNvPicPr>
          <p:nvPr/>
        </p:nvPicPr>
        <p:blipFill>
          <a:blip r:embed="rId2"/>
          <a:stretch>
            <a:fillRect/>
          </a:stretch>
        </p:blipFill>
        <p:spPr>
          <a:xfrm>
            <a:off x="28147" y="0"/>
            <a:ext cx="9087705" cy="5143500"/>
          </a:xfrm>
          <a:prstGeom prst="rect">
            <a:avLst/>
          </a:prstGeom>
        </p:spPr>
      </p:pic>
      <p:sp>
        <p:nvSpPr>
          <p:cNvPr id="2" name="Title 1"/>
          <p:cNvSpPr txBox="1">
            <a:spLocks noGrp="1"/>
          </p:cNvSpPr>
          <p:nvPr>
            <p:ph type="ctrTitle" idx="4294967295"/>
          </p:nvPr>
        </p:nvSpPr>
        <p:spPr>
          <a:xfrm>
            <a:off x="533400" y="4552950"/>
            <a:ext cx="7696200" cy="762000"/>
          </a:xfrm>
          <a:prstGeom prst="rect">
            <a:avLst/>
          </a:prstGeom>
          <a:noFill/>
          <a:ln>
            <a:noFill/>
          </a:ln>
        </p:spPr>
        <p:txBody>
          <a:bodyPr vert="horz" wrap="square" lIns="91440" tIns="45720" rIns="91440" bIns="45720" anchor="b" anchorCtr="1" compatLnSpc="1">
            <a:noAutofit/>
          </a:bodyPr>
          <a:lstStyle/>
          <a:p>
            <a:pPr lvl="0">
              <a:lnSpc>
                <a:spcPct val="100000"/>
              </a:lnSpc>
            </a:pPr>
            <a:r>
              <a:rPr lang="en-US" sz="3200" dirty="0"/>
              <a:t>Dear Heavenly Father - I recognize that some of what I believe - does not line up with your truth about me. These lies have created patters of behavior -and I want to change them.  Knowing that you have already made me new - gives me courage to break these negative strongholds. Teach me tonight how to renew my mind. </a:t>
            </a:r>
            <a:br>
              <a:rPr lang="en-US" sz="3200" dirty="0"/>
            </a:br>
            <a:r>
              <a:rPr lang="en-US" sz="3200" dirty="0"/>
              <a:t>In Jesus' name, Amen.</a:t>
            </a:r>
            <a:br>
              <a:rPr lang="en-US" sz="3200" dirty="0"/>
            </a:b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439490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1695"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7373418"/>
      </p:ext>
    </p:extLst>
  </p:cSld>
  <p:clrMapOvr>
    <a:masterClrMapping/>
  </p:clrMapOvr>
  <p:transition spd="slow" advTm="6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043881" cy="501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8844748"/>
      </p:ext>
    </p:extLst>
  </p:cSld>
  <p:clrMapOvr>
    <a:masterClrMapping/>
  </p:clrMapOvr>
  <p:transition spd="slow" advTm="60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D6943B-28F9-4151-8707-F453D9FFE91A}"/>
              </a:ext>
            </a:extLst>
          </p:cNvPr>
          <p:cNvPicPr>
            <a:picLocks noChangeAspect="1"/>
          </p:cNvPicPr>
          <p:nvPr/>
        </p:nvPicPr>
        <p:blipFill>
          <a:blip r:embed="rId3"/>
          <a:stretch>
            <a:fillRect/>
          </a:stretch>
        </p:blipFill>
        <p:spPr>
          <a:xfrm>
            <a:off x="28147" y="0"/>
            <a:ext cx="9087705" cy="5143500"/>
          </a:xfrm>
          <a:prstGeom prst="rect">
            <a:avLst/>
          </a:prstGeom>
        </p:spPr>
      </p:pic>
      <p:sp>
        <p:nvSpPr>
          <p:cNvPr id="2" name="Title 1"/>
          <p:cNvSpPr txBox="1">
            <a:spLocks noGrp="1"/>
          </p:cNvSpPr>
          <p:nvPr>
            <p:ph type="ctrTitle" idx="4294967295"/>
          </p:nvPr>
        </p:nvSpPr>
        <p:spPr>
          <a:xfrm>
            <a:off x="28147" y="3767348"/>
            <a:ext cx="9144000" cy="723900"/>
          </a:xfrm>
          <a:prstGeom prst="rect">
            <a:avLst/>
          </a:prstGeom>
          <a:noFill/>
          <a:ln>
            <a:noFill/>
          </a:ln>
        </p:spPr>
        <p:txBody>
          <a:bodyPr vert="horz" wrap="square" lIns="91440" tIns="45720" rIns="91440" bIns="45720" anchor="b" anchorCtr="1" compatLnSpc="1">
            <a:noAutofit/>
          </a:bodyPr>
          <a:lstStyle/>
          <a:p>
            <a:pPr lvl="0">
              <a:lnSpc>
                <a:spcPct val="100000"/>
              </a:lnSpc>
            </a:pPr>
            <a:r>
              <a:rPr lang="en-US" sz="3200" dirty="0"/>
              <a:t> </a:t>
            </a:r>
            <a:r>
              <a:rPr lang="en-US" sz="3200" b="1" baseline="30000" dirty="0"/>
              <a:t>3 </a:t>
            </a:r>
            <a:r>
              <a:rPr lang="en-US" sz="3200" dirty="0"/>
              <a:t>For though </a:t>
            </a:r>
            <a:r>
              <a:rPr lang="en-US" sz="3200" i="1" dirty="0"/>
              <a:t>we</a:t>
            </a:r>
            <a:r>
              <a:rPr lang="en-US" sz="3200" dirty="0"/>
              <a:t> live in the world, </a:t>
            </a:r>
            <a:r>
              <a:rPr lang="en-US" sz="3200" i="1" dirty="0"/>
              <a:t>we</a:t>
            </a:r>
            <a:r>
              <a:rPr lang="en-US" sz="3200" dirty="0"/>
              <a:t> do not wage war as the world does. </a:t>
            </a:r>
            <a:r>
              <a:rPr lang="en-US" sz="3200" b="1" baseline="30000" dirty="0"/>
              <a:t>4 </a:t>
            </a:r>
            <a:r>
              <a:rPr lang="en-US" sz="3200" dirty="0"/>
              <a:t>The weapons </a:t>
            </a:r>
            <a:r>
              <a:rPr lang="en-US" sz="3200" i="1" dirty="0"/>
              <a:t>we</a:t>
            </a:r>
            <a:r>
              <a:rPr lang="en-US" sz="3200" dirty="0"/>
              <a:t> fight with are not the weapons of the world. On the contrary, they have divine power to demolish </a:t>
            </a:r>
            <a:r>
              <a:rPr lang="en-US" sz="3200" u="sng" dirty="0"/>
              <a:t>strongholds</a:t>
            </a:r>
            <a:r>
              <a:rPr lang="en-US" sz="3200" dirty="0"/>
              <a:t>. </a:t>
            </a:r>
            <a:r>
              <a:rPr lang="en-US" sz="3200" b="1" baseline="30000" dirty="0"/>
              <a:t>5 </a:t>
            </a:r>
            <a:r>
              <a:rPr lang="en-US" sz="3200" i="1" dirty="0"/>
              <a:t>We</a:t>
            </a:r>
            <a:r>
              <a:rPr lang="en-US" sz="3200" dirty="0"/>
              <a:t> demolish </a:t>
            </a:r>
            <a:r>
              <a:rPr lang="en-US" sz="3200" u="sng" dirty="0"/>
              <a:t>arguments and every pretension</a:t>
            </a:r>
            <a:r>
              <a:rPr lang="en-US" sz="3200" dirty="0"/>
              <a:t> that sets itself up against the knowledge of God, and </a:t>
            </a:r>
            <a:r>
              <a:rPr lang="en-US" sz="3200" i="1" dirty="0"/>
              <a:t>we</a:t>
            </a:r>
            <a:r>
              <a:rPr lang="en-US" sz="3200" dirty="0"/>
              <a:t> take captive every thought to make it obedient to Christ.</a:t>
            </a:r>
            <a:endParaRPr lang="en-US" sz="3200" dirty="0">
              <a:effectLst>
                <a:outerShdw blurRad="38100" dist="38100" dir="2700000" algn="tl">
                  <a:srgbClr val="000000">
                    <a:alpha val="43137"/>
                  </a:srgbClr>
                </a:outerShdw>
              </a:effectLst>
            </a:endParaRPr>
          </a:p>
        </p:txBody>
      </p:sp>
      <p:sp>
        <p:nvSpPr>
          <p:cNvPr id="7" name="Rectangle 6"/>
          <p:cNvSpPr/>
          <p:nvPr/>
        </p:nvSpPr>
        <p:spPr>
          <a:xfrm>
            <a:off x="1255165" y="0"/>
            <a:ext cx="4196929" cy="584775"/>
          </a:xfrm>
          <a:prstGeom prst="rect">
            <a:avLst/>
          </a:prstGeom>
        </p:spPr>
        <p:txBody>
          <a:bodyPr wrap="square">
            <a:spAutoFit/>
          </a:bodyPr>
          <a:lstStyle/>
          <a:p>
            <a:r>
              <a:rPr lang="en-US" sz="3200" dirty="0"/>
              <a:t>2 Corinthians 10:3-5</a:t>
            </a:r>
            <a:endParaRPr lang="en-US" dirty="0"/>
          </a:p>
        </p:txBody>
      </p:sp>
    </p:spTree>
    <p:extLst>
      <p:ext uri="{BB962C8B-B14F-4D97-AF65-F5344CB8AC3E}">
        <p14:creationId xmlns:p14="http://schemas.microsoft.com/office/powerpoint/2010/main" val="47038195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D6EF0-A5D7-48FC-BD35-B2F8560AD10B}"/>
              </a:ext>
            </a:extLst>
          </p:cNvPr>
          <p:cNvPicPr>
            <a:picLocks noChangeAspect="1"/>
          </p:cNvPicPr>
          <p:nvPr/>
        </p:nvPicPr>
        <p:blipFill>
          <a:blip r:embed="rId2"/>
          <a:stretch>
            <a:fillRect/>
          </a:stretch>
        </p:blipFill>
        <p:spPr>
          <a:xfrm>
            <a:off x="28147" y="0"/>
            <a:ext cx="9087705" cy="5143500"/>
          </a:xfrm>
          <a:prstGeom prst="rect">
            <a:avLst/>
          </a:prstGeom>
        </p:spPr>
      </p:pic>
      <p:sp>
        <p:nvSpPr>
          <p:cNvPr id="2" name="Title 1"/>
          <p:cNvSpPr txBox="1">
            <a:spLocks noGrp="1"/>
          </p:cNvSpPr>
          <p:nvPr>
            <p:ph type="ctrTitle" idx="4294967295"/>
          </p:nvPr>
        </p:nvSpPr>
        <p:spPr>
          <a:xfrm>
            <a:off x="609600" y="1733550"/>
            <a:ext cx="7696200" cy="762000"/>
          </a:xfrm>
          <a:prstGeom prst="rect">
            <a:avLst/>
          </a:prstGeom>
          <a:noFill/>
          <a:ln>
            <a:noFill/>
          </a:ln>
        </p:spPr>
        <p:txBody>
          <a:bodyPr vert="horz" wrap="square" lIns="91440" tIns="45720" rIns="91440" bIns="45720" anchor="b" anchorCtr="1" compatLnSpc="1">
            <a:normAutofit/>
          </a:bodyPr>
          <a:lstStyle/>
          <a:p>
            <a:pPr lvl="0">
              <a:lnSpc>
                <a:spcPct val="100000"/>
              </a:lnSpc>
            </a:pPr>
            <a:r>
              <a:rPr lang="en-US" dirty="0">
                <a:effectLst>
                  <a:outerShdw blurRad="38100" dist="38100" dir="2700000" algn="tl">
                    <a:srgbClr val="000000">
                      <a:alpha val="43137"/>
                    </a:srgbClr>
                  </a:outerShdw>
                </a:effectLst>
              </a:rPr>
              <a:t>What </a:t>
            </a:r>
            <a:r>
              <a:rPr lang="en-US" sz="4000" dirty="0">
                <a:effectLst>
                  <a:outerShdw blurRad="38100" dist="38100" dir="2700000" algn="tl">
                    <a:srgbClr val="000000">
                      <a:alpha val="43137"/>
                    </a:srgbClr>
                  </a:outerShdw>
                </a:effectLst>
              </a:rPr>
              <a:t>are spiritual strongholds?</a:t>
            </a:r>
          </a:p>
        </p:txBody>
      </p:sp>
    </p:spTree>
    <p:extLst>
      <p:ext uri="{BB962C8B-B14F-4D97-AF65-F5344CB8AC3E}">
        <p14:creationId xmlns:p14="http://schemas.microsoft.com/office/powerpoint/2010/main" val="405280009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8C6246-752A-4200-9A03-60E640A419A4}"/>
              </a:ext>
            </a:extLst>
          </p:cNvPr>
          <p:cNvPicPr>
            <a:picLocks noChangeAspect="1"/>
          </p:cNvPicPr>
          <p:nvPr/>
        </p:nvPicPr>
        <p:blipFill>
          <a:blip r:embed="rId2"/>
          <a:stretch>
            <a:fillRect/>
          </a:stretch>
        </p:blipFill>
        <p:spPr>
          <a:xfrm>
            <a:off x="28147" y="0"/>
            <a:ext cx="9087705" cy="5143500"/>
          </a:xfrm>
          <a:prstGeom prst="rect">
            <a:avLst/>
          </a:prstGeom>
        </p:spPr>
      </p:pic>
      <p:sp>
        <p:nvSpPr>
          <p:cNvPr id="2" name="Title 1"/>
          <p:cNvSpPr txBox="1">
            <a:spLocks noGrp="1"/>
          </p:cNvSpPr>
          <p:nvPr>
            <p:ph type="ctrTitle" idx="4294967295"/>
          </p:nvPr>
        </p:nvSpPr>
        <p:spPr>
          <a:xfrm>
            <a:off x="304800" y="3642577"/>
            <a:ext cx="8229600" cy="770055"/>
          </a:xfrm>
          <a:prstGeom prst="rect">
            <a:avLst/>
          </a:prstGeom>
          <a:noFill/>
          <a:ln>
            <a:noFill/>
          </a:ln>
        </p:spPr>
        <p:txBody>
          <a:bodyPr vert="horz" wrap="square" lIns="91440" tIns="45720" rIns="91440" bIns="45720" anchor="b" anchorCtr="1" compatLnSpc="1">
            <a:normAutofit fontScale="90000"/>
          </a:bodyPr>
          <a:lstStyle/>
          <a:p>
            <a:pPr lvl="0">
              <a:lnSpc>
                <a:spcPct val="100000"/>
              </a:lnSpc>
            </a:pPr>
            <a:r>
              <a:rPr lang="en-US" dirty="0">
                <a:effectLst>
                  <a:outerShdw blurRad="38100" dist="38100" dir="2700000" algn="tl">
                    <a:srgbClr val="000000">
                      <a:alpha val="43137"/>
                    </a:srgbClr>
                  </a:outerShdw>
                </a:effectLst>
              </a:rPr>
              <a:t>“Strongholds are habit </a:t>
            </a:r>
            <a:r>
              <a:rPr lang="en-US" u="sng" dirty="0">
                <a:effectLst>
                  <a:outerShdw blurRad="38100" dist="38100" dir="2700000" algn="tl">
                    <a:srgbClr val="000000">
                      <a:alpha val="43137"/>
                    </a:srgbClr>
                  </a:outerShdw>
                </a:effectLst>
              </a:rPr>
              <a:t>patterns </a:t>
            </a:r>
            <a:r>
              <a:rPr lang="en-US" dirty="0">
                <a:effectLst>
                  <a:outerShdw blurRad="38100" dist="38100" dir="2700000" algn="tl">
                    <a:srgbClr val="000000">
                      <a:alpha val="43137"/>
                    </a:srgbClr>
                  </a:outerShdw>
                </a:effectLst>
              </a:rPr>
              <a:t>of thought that are contrary to God’s word (The Truth), that produce </a:t>
            </a:r>
            <a:r>
              <a:rPr lang="en-US" u="sng" dirty="0">
                <a:effectLst>
                  <a:outerShdw blurRad="38100" dist="38100" dir="2700000" algn="tl">
                    <a:srgbClr val="000000">
                      <a:alpha val="43137"/>
                    </a:srgbClr>
                  </a:outerShdw>
                </a:effectLst>
              </a:rPr>
              <a:t>ongoing</a:t>
            </a:r>
            <a:r>
              <a:rPr lang="en-US" dirty="0">
                <a:effectLst>
                  <a:outerShdw blurRad="38100" dist="38100" dir="2700000" algn="tl">
                    <a:srgbClr val="000000">
                      <a:alpha val="43137"/>
                    </a:srgbClr>
                  </a:outerShdw>
                </a:effectLst>
              </a:rPr>
              <a:t> sinful behaviors that are seemingly impossible to break.”</a:t>
            </a:r>
            <a:br>
              <a:rPr lang="en-US" dirty="0">
                <a:effectLst>
                  <a:outerShdw blurRad="38100" dist="38100" dir="2700000" algn="tl">
                    <a:srgbClr val="000000">
                      <a:alpha val="43137"/>
                    </a:srgbClr>
                  </a:outerShdw>
                </a:effectLst>
              </a:rPr>
            </a:br>
            <a:endParaRPr lang="en-US" sz="31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593385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lorida man released from jail only took 15 minutes to get back in">
            <a:extLst>
              <a:ext uri="{FF2B5EF4-FFF2-40B4-BE49-F238E27FC236}">
                <a16:creationId xmlns:a16="http://schemas.microsoft.com/office/drawing/2014/main" id="{097C52FC-3A97-48BF-9C1B-15DD4336B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200150"/>
            <a:ext cx="5067300" cy="2837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txBox="1">
            <a:spLocks noGrp="1"/>
          </p:cNvSpPr>
          <p:nvPr>
            <p:ph type="ctrTitle" idx="4294967295"/>
          </p:nvPr>
        </p:nvSpPr>
        <p:spPr>
          <a:xfrm>
            <a:off x="344455" y="3105150"/>
            <a:ext cx="3962400" cy="1600200"/>
          </a:xfrm>
          <a:prstGeom prst="rect">
            <a:avLst/>
          </a:prstGeom>
          <a:noFill/>
          <a:ln>
            <a:noFill/>
          </a:ln>
        </p:spPr>
        <p:txBody>
          <a:bodyPr vert="horz" wrap="square" lIns="91440" tIns="45720" rIns="91440" bIns="45720" anchor="b" anchorCtr="1" compatLnSpc="1">
            <a:normAutofit fontScale="90000"/>
          </a:bodyPr>
          <a:lstStyle/>
          <a:p>
            <a:r>
              <a:rPr lang="en-US" b="1" dirty="0"/>
              <a:t>A Florida man was released from jail. It took only 15 minutes for him to get back in.</a:t>
            </a:r>
            <a:br>
              <a:rPr lang="en-US" b="1" dirty="0"/>
            </a:b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5090894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055F81-6F95-468B-B0FA-C0CB3688385D}"/>
              </a:ext>
            </a:extLst>
          </p:cNvPr>
          <p:cNvPicPr>
            <a:picLocks noChangeAspect="1"/>
          </p:cNvPicPr>
          <p:nvPr/>
        </p:nvPicPr>
        <p:blipFill>
          <a:blip r:embed="rId2"/>
          <a:stretch>
            <a:fillRect/>
          </a:stretch>
        </p:blipFill>
        <p:spPr>
          <a:xfrm>
            <a:off x="0" y="9525"/>
            <a:ext cx="9144000" cy="5124450"/>
          </a:xfrm>
          <a:prstGeom prst="rect">
            <a:avLst/>
          </a:prstGeom>
        </p:spPr>
      </p:pic>
    </p:spTree>
    <p:extLst>
      <p:ext uri="{BB962C8B-B14F-4D97-AF65-F5344CB8AC3E}">
        <p14:creationId xmlns:p14="http://schemas.microsoft.com/office/powerpoint/2010/main" val="743360277"/>
      </p:ext>
    </p:extLst>
  </p:cSld>
  <p:clrMapOvr>
    <a:masterClrMapping/>
  </p:clrMapOvr>
  <p:transition spd="slow" advTm="6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F8745A-2A97-424B-88F0-E33BE09CDEE5}"/>
              </a:ext>
            </a:extLst>
          </p:cNvPr>
          <p:cNvPicPr>
            <a:picLocks noChangeAspect="1"/>
          </p:cNvPicPr>
          <p:nvPr/>
        </p:nvPicPr>
        <p:blipFill>
          <a:blip r:embed="rId2"/>
          <a:stretch>
            <a:fillRect/>
          </a:stretch>
        </p:blipFill>
        <p:spPr>
          <a:xfrm>
            <a:off x="0" y="745"/>
            <a:ext cx="9144000" cy="5142010"/>
          </a:xfrm>
          <a:prstGeom prst="rect">
            <a:avLst/>
          </a:prstGeom>
        </p:spPr>
      </p:pic>
    </p:spTree>
    <p:extLst>
      <p:ext uri="{BB962C8B-B14F-4D97-AF65-F5344CB8AC3E}">
        <p14:creationId xmlns:p14="http://schemas.microsoft.com/office/powerpoint/2010/main" val="271696830"/>
      </p:ext>
    </p:extLst>
  </p:cSld>
  <p:clrMapOvr>
    <a:masterClrMapping/>
  </p:clrMapOvr>
  <p:transition spd="slow" advTm="60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553" y="0"/>
            <a:ext cx="9024475" cy="5086350"/>
          </a:xfrm>
          <a:prstGeom prst="rect">
            <a:avLst/>
          </a:prstGeom>
        </p:spPr>
      </p:pic>
      <p:sp>
        <p:nvSpPr>
          <p:cNvPr id="2" name="Title 1"/>
          <p:cNvSpPr>
            <a:spLocks noGrp="1"/>
          </p:cNvSpPr>
          <p:nvPr>
            <p:ph type="title"/>
          </p:nvPr>
        </p:nvSpPr>
        <p:spPr/>
        <p:txBody>
          <a:bodyPr/>
          <a:lstStyle/>
          <a:p>
            <a:endParaRPr lang="en-US" dirty="0"/>
          </a:p>
        </p:txBody>
      </p:sp>
      <p:pic>
        <p:nvPicPr>
          <p:cNvPr id="5" name="Content Placeholder 4" descr="The Roman Road and Meggs Hill (C) John Sutton :: Geograph Britain and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 y="514350"/>
            <a:ext cx="7696200" cy="4400550"/>
          </a:xfrm>
        </p:spPr>
      </p:pic>
      <p:pic>
        <p:nvPicPr>
          <p:cNvPr id="3" name="Picture 2">
            <a:extLst>
              <a:ext uri="{FF2B5EF4-FFF2-40B4-BE49-F238E27FC236}">
                <a16:creationId xmlns:a16="http://schemas.microsoft.com/office/drawing/2014/main" id="{A19FA79A-7522-47F4-B22E-FDDFFA2B0728}"/>
              </a:ext>
            </a:extLst>
          </p:cNvPr>
          <p:cNvPicPr>
            <a:picLocks noChangeAspect="1"/>
          </p:cNvPicPr>
          <p:nvPr/>
        </p:nvPicPr>
        <p:blipFill>
          <a:blip r:embed="rId4"/>
          <a:stretch>
            <a:fillRect/>
          </a:stretch>
        </p:blipFill>
        <p:spPr>
          <a:xfrm>
            <a:off x="0" y="5638"/>
            <a:ext cx="9144000" cy="5132224"/>
          </a:xfrm>
          <a:prstGeom prst="rect">
            <a:avLst/>
          </a:prstGeom>
        </p:spPr>
      </p:pic>
    </p:spTree>
    <p:extLst>
      <p:ext uri="{BB962C8B-B14F-4D97-AF65-F5344CB8AC3E}">
        <p14:creationId xmlns:p14="http://schemas.microsoft.com/office/powerpoint/2010/main" val="393250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3395CD-9F99-4978-93AA-EA934B06092B}"/>
              </a:ext>
            </a:extLst>
          </p:cNvPr>
          <p:cNvPicPr>
            <a:picLocks noChangeAspect="1"/>
          </p:cNvPicPr>
          <p:nvPr/>
        </p:nvPicPr>
        <p:blipFill>
          <a:blip r:embed="rId2"/>
          <a:stretch>
            <a:fillRect/>
          </a:stretch>
        </p:blipFill>
        <p:spPr>
          <a:xfrm>
            <a:off x="0" y="0"/>
            <a:ext cx="9144000" cy="5143500"/>
          </a:xfrm>
          <a:prstGeom prst="rect">
            <a:avLst/>
          </a:prstGeom>
        </p:spPr>
      </p:pic>
      <p:pic>
        <p:nvPicPr>
          <p:cNvPr id="4" name="Picture 3">
            <a:extLst>
              <a:ext uri="{FF2B5EF4-FFF2-40B4-BE49-F238E27FC236}">
                <a16:creationId xmlns:a16="http://schemas.microsoft.com/office/drawing/2014/main" id="{2482C526-6DDA-4684-A4D2-1259062D88F0}"/>
              </a:ext>
            </a:extLst>
          </p:cNvPr>
          <p:cNvPicPr>
            <a:picLocks noChangeAspect="1"/>
          </p:cNvPicPr>
          <p:nvPr/>
        </p:nvPicPr>
        <p:blipFill rotWithShape="1">
          <a:blip r:embed="rId3"/>
          <a:srcRect l="40876" t="44921" r="13505" b="10157"/>
          <a:stretch/>
        </p:blipFill>
        <p:spPr>
          <a:xfrm>
            <a:off x="5715000" y="2876550"/>
            <a:ext cx="3124201"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50238001"/>
      </p:ext>
    </p:extLst>
  </p:cSld>
  <p:clrMapOvr>
    <a:masterClrMapping/>
  </p:clrMapOvr>
  <p:transition spd="slow" advTm="60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B0DC28-CB3B-4DFC-9044-39D731C3F4C5}"/>
              </a:ext>
            </a:extLst>
          </p:cNvPr>
          <p:cNvPicPr>
            <a:picLocks noChangeAspect="1"/>
          </p:cNvPicPr>
          <p:nvPr/>
        </p:nvPicPr>
        <p:blipFill>
          <a:blip r:embed="rId2"/>
          <a:stretch>
            <a:fillRect/>
          </a:stretch>
        </p:blipFill>
        <p:spPr>
          <a:xfrm>
            <a:off x="0" y="0"/>
            <a:ext cx="9144000" cy="5143500"/>
          </a:xfrm>
          <a:prstGeom prst="rect">
            <a:avLst/>
          </a:prstGeom>
        </p:spPr>
      </p:pic>
      <p:pic>
        <p:nvPicPr>
          <p:cNvPr id="3" name="Picture 2">
            <a:extLst>
              <a:ext uri="{FF2B5EF4-FFF2-40B4-BE49-F238E27FC236}">
                <a16:creationId xmlns:a16="http://schemas.microsoft.com/office/drawing/2014/main" id="{7C87CF57-FDBC-4E75-AB28-DFA326BB91C9}"/>
              </a:ext>
            </a:extLst>
          </p:cNvPr>
          <p:cNvPicPr>
            <a:picLocks noChangeAspect="1"/>
          </p:cNvPicPr>
          <p:nvPr/>
        </p:nvPicPr>
        <p:blipFill rotWithShape="1">
          <a:blip r:embed="rId3"/>
          <a:srcRect l="14518" t="12577" r="39863" b="42501"/>
          <a:stretch/>
        </p:blipFill>
        <p:spPr>
          <a:xfrm>
            <a:off x="5562600" y="3105150"/>
            <a:ext cx="3429001"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1163286"/>
      </p:ext>
    </p:extLst>
  </p:cSld>
  <p:clrMapOvr>
    <a:masterClrMapping/>
  </p:clrMapOvr>
  <p:transition spd="slow" advTm="60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242C3B-DCCD-4273-8553-36863063E1BE}"/>
              </a:ext>
            </a:extLst>
          </p:cNvPr>
          <p:cNvPicPr>
            <a:picLocks noChangeAspect="1"/>
          </p:cNvPicPr>
          <p:nvPr/>
        </p:nvPicPr>
        <p:blipFill>
          <a:blip r:embed="rId3"/>
          <a:stretch>
            <a:fillRect/>
          </a:stretch>
        </p:blipFill>
        <p:spPr>
          <a:xfrm>
            <a:off x="28147" y="0"/>
            <a:ext cx="9087705" cy="5143500"/>
          </a:xfrm>
          <a:prstGeom prst="rect">
            <a:avLst/>
          </a:prstGeom>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382586" y="664441"/>
            <a:ext cx="8378825" cy="3477875"/>
          </a:xfrm>
          <a:prstGeom prst="rect">
            <a:avLst/>
          </a:prstGeom>
        </p:spPr>
        <p:txBody>
          <a:bodyPr wrap="square">
            <a:spAutoFit/>
          </a:bodyPr>
          <a:lstStyle/>
          <a:p>
            <a:pPr algn="ctr"/>
            <a:r>
              <a:rPr lang="en-US" sz="4400" dirty="0"/>
              <a:t>Romans 12:2</a:t>
            </a:r>
          </a:p>
          <a:p>
            <a:pPr algn="ctr"/>
            <a:endParaRPr lang="en-US" sz="4400" dirty="0"/>
          </a:p>
          <a:p>
            <a:pPr algn="ctr"/>
            <a:endParaRPr lang="en-US" sz="4400" dirty="0"/>
          </a:p>
          <a:p>
            <a:pPr algn="ctr"/>
            <a:endParaRPr lang="en-US" sz="4400" dirty="0"/>
          </a:p>
          <a:p>
            <a:pPr algn="ctr"/>
            <a:endParaRPr lang="en-US" sz="4400" dirty="0">
              <a:solidFill>
                <a:srgbClr val="FF0000"/>
              </a:solidFill>
            </a:endParaRPr>
          </a:p>
        </p:txBody>
      </p:sp>
      <p:sp>
        <p:nvSpPr>
          <p:cNvPr id="5" name="Rectangle 4"/>
          <p:cNvSpPr/>
          <p:nvPr/>
        </p:nvSpPr>
        <p:spPr>
          <a:xfrm>
            <a:off x="457200" y="1504950"/>
            <a:ext cx="8001000" cy="2862322"/>
          </a:xfrm>
          <a:prstGeom prst="rect">
            <a:avLst/>
          </a:prstGeom>
        </p:spPr>
        <p:txBody>
          <a:bodyPr wrap="square">
            <a:spAutoFit/>
          </a:bodyPr>
          <a:lstStyle/>
          <a:p>
            <a:r>
              <a:rPr lang="en-US" sz="3600" dirty="0"/>
              <a:t>Do not conform to the pattern of this world, but </a:t>
            </a:r>
            <a:r>
              <a:rPr lang="en-US" sz="3600" i="1" dirty="0"/>
              <a:t>be </a:t>
            </a:r>
            <a:r>
              <a:rPr lang="en-US" sz="3600" i="1" u="sng" dirty="0"/>
              <a:t>transformed</a:t>
            </a:r>
            <a:r>
              <a:rPr lang="en-US" sz="3600" i="1" dirty="0"/>
              <a:t> by the renewing of your mind</a:t>
            </a:r>
            <a:r>
              <a:rPr lang="en-US" sz="3600" dirty="0"/>
              <a:t>. Then you will be able to test and approve what God’s will is—his good, pleasing and perfect will.</a:t>
            </a:r>
          </a:p>
        </p:txBody>
      </p:sp>
    </p:spTree>
    <p:extLst>
      <p:ext uri="{BB962C8B-B14F-4D97-AF65-F5344CB8AC3E}">
        <p14:creationId xmlns:p14="http://schemas.microsoft.com/office/powerpoint/2010/main" val="378897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B0DC28-CB3B-4DFC-9044-39D731C3F4C5}"/>
              </a:ext>
            </a:extLst>
          </p:cNvPr>
          <p:cNvPicPr>
            <a:picLocks noChangeAspect="1"/>
          </p:cNvPicPr>
          <p:nvPr/>
        </p:nvPicPr>
        <p:blipFill>
          <a:blip r:embed="rId2"/>
          <a:stretch>
            <a:fillRect/>
          </a:stretch>
        </p:blipFill>
        <p:spPr>
          <a:xfrm>
            <a:off x="0" y="-1238250"/>
            <a:ext cx="9144000" cy="5143500"/>
          </a:xfrm>
          <a:prstGeom prst="rect">
            <a:avLst/>
          </a:prstGeom>
        </p:spPr>
      </p:pic>
      <p:graphicFrame>
        <p:nvGraphicFramePr>
          <p:cNvPr id="3" name="Diagram 2">
            <a:extLst>
              <a:ext uri="{FF2B5EF4-FFF2-40B4-BE49-F238E27FC236}">
                <a16:creationId xmlns:a16="http://schemas.microsoft.com/office/drawing/2014/main" id="{AB105D0F-0A5B-43F9-ABCB-628CC0C720A4}"/>
              </a:ext>
            </a:extLst>
          </p:cNvPr>
          <p:cNvGraphicFramePr/>
          <p:nvPr>
            <p:extLst>
              <p:ext uri="{D42A27DB-BD31-4B8C-83A1-F6EECF244321}">
                <p14:modId xmlns:p14="http://schemas.microsoft.com/office/powerpoint/2010/main" val="3680160601"/>
              </p:ext>
            </p:extLst>
          </p:nvPr>
        </p:nvGraphicFramePr>
        <p:xfrm>
          <a:off x="152400" y="2343150"/>
          <a:ext cx="8839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9195372"/>
      </p:ext>
    </p:extLst>
  </p:cSld>
  <p:clrMapOvr>
    <a:masterClrMapping/>
  </p:clrMapOvr>
  <p:transition spd="slow" advTm="60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56295" y="89912"/>
            <a:ext cx="9087705" cy="5143500"/>
          </a:xfrm>
          <a:prstGeom prst="rect">
            <a:avLst/>
          </a:prstGeom>
        </p:spPr>
      </p:pic>
      <p:sp>
        <p:nvSpPr>
          <p:cNvPr id="2" name="Title 1"/>
          <p:cNvSpPr txBox="1">
            <a:spLocks noGrp="1"/>
          </p:cNvSpPr>
          <p:nvPr>
            <p:ph type="ctrTitle" idx="4294967295"/>
          </p:nvPr>
        </p:nvSpPr>
        <p:spPr>
          <a:xfrm>
            <a:off x="11545" y="3867150"/>
            <a:ext cx="9144000" cy="723900"/>
          </a:xfrm>
          <a:prstGeom prst="rect">
            <a:avLst/>
          </a:prstGeom>
          <a:noFill/>
          <a:ln>
            <a:noFill/>
          </a:ln>
        </p:spPr>
        <p:txBody>
          <a:bodyPr vert="horz" wrap="square" lIns="91440" tIns="45720" rIns="91440" bIns="45720" anchor="b" anchorCtr="1" compatLnSpc="1">
            <a:noAutofit/>
          </a:bodyPr>
          <a:lstStyle/>
          <a:p>
            <a:pPr lvl="0">
              <a:lnSpc>
                <a:spcPct val="100000"/>
              </a:lnSpc>
            </a:pPr>
            <a:r>
              <a:rPr lang="en-US" sz="3200" b="1" baseline="30000" dirty="0"/>
              <a:t>3 </a:t>
            </a:r>
            <a:r>
              <a:rPr lang="en-US" sz="3200" dirty="0"/>
              <a:t>His divine power has granted to us all things that pertain to life and godliness, through the knowledge of him who called us to his own glory and excellence, </a:t>
            </a:r>
            <a:r>
              <a:rPr lang="en-US" sz="3200" b="1" baseline="30000" dirty="0"/>
              <a:t>4 </a:t>
            </a:r>
            <a:r>
              <a:rPr lang="en-US" sz="3200" dirty="0"/>
              <a:t>by which he has granted to us </a:t>
            </a:r>
            <a:r>
              <a:rPr lang="en-US" sz="3200" u="sng" dirty="0"/>
              <a:t>his precious and very great promises</a:t>
            </a:r>
            <a:r>
              <a:rPr lang="en-US" sz="3200" dirty="0"/>
              <a:t>, so that </a:t>
            </a:r>
            <a:r>
              <a:rPr lang="en-US" sz="3200" dirty="0">
                <a:highlight>
                  <a:srgbClr val="FFFF00"/>
                </a:highlight>
              </a:rPr>
              <a:t>through them </a:t>
            </a:r>
            <a:r>
              <a:rPr lang="en-US" sz="3200" dirty="0"/>
              <a:t>you may become partakers of the divine nature, having escaped from the corruption that is in the world because of sinful desire.</a:t>
            </a:r>
            <a:endParaRPr lang="en-US" sz="2800" dirty="0">
              <a:effectLst>
                <a:outerShdw blurRad="38100" dist="38100" dir="2700000" algn="tl">
                  <a:srgbClr val="000000">
                    <a:alpha val="43137"/>
                  </a:srgbClr>
                </a:outerShdw>
              </a:effectLst>
            </a:endParaRPr>
          </a:p>
        </p:txBody>
      </p:sp>
      <p:sp>
        <p:nvSpPr>
          <p:cNvPr id="7" name="Rectangle 6"/>
          <p:cNvSpPr/>
          <p:nvPr/>
        </p:nvSpPr>
        <p:spPr>
          <a:xfrm>
            <a:off x="1436336" y="89912"/>
            <a:ext cx="4196929" cy="584775"/>
          </a:xfrm>
          <a:prstGeom prst="rect">
            <a:avLst/>
          </a:prstGeom>
        </p:spPr>
        <p:txBody>
          <a:bodyPr wrap="square">
            <a:spAutoFit/>
          </a:bodyPr>
          <a:lstStyle/>
          <a:p>
            <a:r>
              <a:rPr lang="en-US" sz="3200" dirty="0"/>
              <a:t>2 Peter 1:3-5</a:t>
            </a:r>
            <a:endParaRPr lang="en-US" dirty="0"/>
          </a:p>
        </p:txBody>
      </p:sp>
    </p:spTree>
    <p:extLst>
      <p:ext uri="{BB962C8B-B14F-4D97-AF65-F5344CB8AC3E}">
        <p14:creationId xmlns:p14="http://schemas.microsoft.com/office/powerpoint/2010/main" val="151712787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C4603E-9249-4FC5-B635-B8CF2D142487}"/>
              </a:ext>
            </a:extLst>
          </p:cNvPr>
          <p:cNvPicPr>
            <a:picLocks noChangeAspect="1"/>
          </p:cNvPicPr>
          <p:nvPr/>
        </p:nvPicPr>
        <p:blipFill>
          <a:blip r:embed="rId2"/>
          <a:stretch>
            <a:fillRect/>
          </a:stretch>
        </p:blipFill>
        <p:spPr>
          <a:xfrm>
            <a:off x="28147" y="0"/>
            <a:ext cx="9087705" cy="5143500"/>
          </a:xfrm>
          <a:prstGeom prst="rect">
            <a:avLst/>
          </a:prstGeom>
        </p:spPr>
      </p:pic>
      <p:sp>
        <p:nvSpPr>
          <p:cNvPr id="2" name="TextBox 1">
            <a:extLst>
              <a:ext uri="{FF2B5EF4-FFF2-40B4-BE49-F238E27FC236}">
                <a16:creationId xmlns:a16="http://schemas.microsoft.com/office/drawing/2014/main" id="{ABF41F69-F5F5-4EA9-8212-8753857E37E1}"/>
              </a:ext>
            </a:extLst>
          </p:cNvPr>
          <p:cNvSpPr txBox="1"/>
          <p:nvPr/>
        </p:nvSpPr>
        <p:spPr>
          <a:xfrm>
            <a:off x="685800" y="1428750"/>
            <a:ext cx="7543800" cy="1938992"/>
          </a:xfrm>
          <a:prstGeom prst="rect">
            <a:avLst/>
          </a:prstGeom>
          <a:noFill/>
        </p:spPr>
        <p:txBody>
          <a:bodyPr wrap="square" rtlCol="0">
            <a:spAutoFit/>
          </a:bodyPr>
          <a:lstStyle/>
          <a:p>
            <a:pPr algn="ctr"/>
            <a:r>
              <a:rPr lang="en-US" sz="6000" dirty="0"/>
              <a:t>Stronghold-Busting</a:t>
            </a:r>
          </a:p>
          <a:p>
            <a:pPr algn="ctr"/>
            <a:r>
              <a:rPr lang="en-US" sz="6000" dirty="0"/>
              <a:t>Case Studies</a:t>
            </a:r>
          </a:p>
        </p:txBody>
      </p:sp>
    </p:spTree>
    <p:extLst>
      <p:ext uri="{BB962C8B-B14F-4D97-AF65-F5344CB8AC3E}">
        <p14:creationId xmlns:p14="http://schemas.microsoft.com/office/powerpoint/2010/main" val="2815635288"/>
      </p:ext>
    </p:extLst>
  </p:cSld>
  <p:clrMapOvr>
    <a:masterClrMapping/>
  </p:clrMapOvr>
  <p:transition spd="slow" advTm="60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C8187D-93FD-4FB0-A30C-DDA70AAEB20F}"/>
              </a:ext>
            </a:extLst>
          </p:cNvPr>
          <p:cNvPicPr>
            <a:picLocks noChangeAspect="1"/>
          </p:cNvPicPr>
          <p:nvPr/>
        </p:nvPicPr>
        <p:blipFill>
          <a:blip r:embed="rId2"/>
          <a:stretch>
            <a:fillRect/>
          </a:stretch>
        </p:blipFill>
        <p:spPr>
          <a:xfrm>
            <a:off x="457200" y="10595"/>
            <a:ext cx="9080349" cy="5143500"/>
          </a:xfrm>
          <a:prstGeom prst="rect">
            <a:avLst/>
          </a:prstGeom>
        </p:spPr>
      </p:pic>
      <p:sp>
        <p:nvSpPr>
          <p:cNvPr id="2" name="Title 1">
            <a:extLst>
              <a:ext uri="{FF2B5EF4-FFF2-40B4-BE49-F238E27FC236}">
                <a16:creationId xmlns:a16="http://schemas.microsoft.com/office/drawing/2014/main" id="{AB71CCCE-C59A-BF4C-AD32-09FCACC21E93}"/>
              </a:ext>
            </a:extLst>
          </p:cNvPr>
          <p:cNvSpPr>
            <a:spLocks noGrp="1"/>
          </p:cNvSpPr>
          <p:nvPr>
            <p:ph type="ctrTitle"/>
          </p:nvPr>
        </p:nvSpPr>
        <p:spPr>
          <a:xfrm>
            <a:off x="762000" y="590550"/>
            <a:ext cx="7772400" cy="1102519"/>
          </a:xfrm>
        </p:spPr>
        <p:txBody>
          <a:bodyPr>
            <a:normAutofit/>
          </a:bodyPr>
          <a:lstStyle/>
          <a:p>
            <a:r>
              <a:rPr lang="en-US" dirty="0"/>
              <a:t>How to build a stronghold buster</a:t>
            </a:r>
          </a:p>
        </p:txBody>
      </p:sp>
      <p:pic>
        <p:nvPicPr>
          <p:cNvPr id="7" name="Picture 6">
            <a:extLst>
              <a:ext uri="{FF2B5EF4-FFF2-40B4-BE49-F238E27FC236}">
                <a16:creationId xmlns:a16="http://schemas.microsoft.com/office/drawing/2014/main" id="{0EC31D0C-43F8-4C57-912E-F43F66E5C6A8}"/>
              </a:ext>
            </a:extLst>
          </p:cNvPr>
          <p:cNvPicPr>
            <a:picLocks noChangeAspect="1"/>
          </p:cNvPicPr>
          <p:nvPr/>
        </p:nvPicPr>
        <p:blipFill>
          <a:blip r:embed="rId3"/>
          <a:stretch>
            <a:fillRect/>
          </a:stretch>
        </p:blipFill>
        <p:spPr>
          <a:xfrm>
            <a:off x="228600" y="1581150"/>
            <a:ext cx="5401524" cy="3042168"/>
          </a:xfrm>
          <a:prstGeom prst="rect">
            <a:avLst/>
          </a:prstGeom>
        </p:spPr>
      </p:pic>
      <p:pic>
        <p:nvPicPr>
          <p:cNvPr id="8" name="Picture 7">
            <a:extLst>
              <a:ext uri="{FF2B5EF4-FFF2-40B4-BE49-F238E27FC236}">
                <a16:creationId xmlns:a16="http://schemas.microsoft.com/office/drawing/2014/main" id="{30347ABB-B903-4ADE-98DC-740A9B81F2A3}"/>
              </a:ext>
            </a:extLst>
          </p:cNvPr>
          <p:cNvPicPr>
            <a:picLocks noChangeAspect="1"/>
          </p:cNvPicPr>
          <p:nvPr/>
        </p:nvPicPr>
        <p:blipFill>
          <a:blip r:embed="rId4"/>
          <a:stretch>
            <a:fillRect/>
          </a:stretch>
        </p:blipFill>
        <p:spPr>
          <a:xfrm>
            <a:off x="4876800" y="2343150"/>
            <a:ext cx="3212870" cy="1182727"/>
          </a:xfrm>
          <a:prstGeom prst="rect">
            <a:avLst/>
          </a:prstGeom>
        </p:spPr>
      </p:pic>
    </p:spTree>
    <p:extLst>
      <p:ext uri="{BB962C8B-B14F-4D97-AF65-F5344CB8AC3E}">
        <p14:creationId xmlns:p14="http://schemas.microsoft.com/office/powerpoint/2010/main" val="314090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E183B3-7773-4C6E-B659-FD9D04DB07C4}"/>
              </a:ext>
            </a:extLst>
          </p:cNvPr>
          <p:cNvPicPr>
            <a:picLocks noChangeAspect="1"/>
          </p:cNvPicPr>
          <p:nvPr/>
        </p:nvPicPr>
        <p:blipFill>
          <a:blip r:embed="rId2"/>
          <a:stretch>
            <a:fillRect/>
          </a:stretch>
        </p:blipFill>
        <p:spPr>
          <a:xfrm>
            <a:off x="1" y="0"/>
            <a:ext cx="9112174" cy="5143500"/>
          </a:xfrm>
          <a:prstGeom prst="rect">
            <a:avLst/>
          </a:prstGeom>
        </p:spPr>
      </p:pic>
      <p:sp>
        <p:nvSpPr>
          <p:cNvPr id="2" name="Title 1">
            <a:extLst>
              <a:ext uri="{FF2B5EF4-FFF2-40B4-BE49-F238E27FC236}">
                <a16:creationId xmlns:a16="http://schemas.microsoft.com/office/drawing/2014/main" id="{420AA495-2986-8E43-AB9D-1CB67B4F50F7}"/>
              </a:ext>
            </a:extLst>
          </p:cNvPr>
          <p:cNvSpPr>
            <a:spLocks noGrp="1"/>
          </p:cNvSpPr>
          <p:nvPr>
            <p:ph type="title"/>
          </p:nvPr>
        </p:nvSpPr>
        <p:spPr>
          <a:xfrm>
            <a:off x="457200" y="285750"/>
            <a:ext cx="8229600" cy="857250"/>
          </a:xfrm>
        </p:spPr>
        <p:txBody>
          <a:bodyPr/>
          <a:lstStyle/>
          <a:p>
            <a:r>
              <a:rPr lang="en-US" dirty="0"/>
              <a:t>Identify The Lie</a:t>
            </a:r>
          </a:p>
        </p:txBody>
      </p:sp>
      <p:sp>
        <p:nvSpPr>
          <p:cNvPr id="3" name="Content Placeholder 2">
            <a:extLst>
              <a:ext uri="{FF2B5EF4-FFF2-40B4-BE49-F238E27FC236}">
                <a16:creationId xmlns:a16="http://schemas.microsoft.com/office/drawing/2014/main" id="{4676552B-FCC3-C84D-88A3-4779D9B6C13E}"/>
              </a:ext>
            </a:extLst>
          </p:cNvPr>
          <p:cNvSpPr>
            <a:spLocks noGrp="1"/>
          </p:cNvSpPr>
          <p:nvPr>
            <p:ph idx="1"/>
          </p:nvPr>
        </p:nvSpPr>
        <p:spPr/>
        <p:txBody>
          <a:bodyPr vert="horz" lIns="91440" tIns="45720" rIns="91440" bIns="45720" rtlCol="0" anchor="t">
            <a:normAutofit fontScale="70000" lnSpcReduction="20000"/>
          </a:bodyPr>
          <a:lstStyle/>
          <a:p>
            <a:pPr marL="0" indent="0">
              <a:buNone/>
            </a:pPr>
            <a:r>
              <a:rPr lang="en-US" sz="4000" dirty="0"/>
              <a:t>Identify a lie that you are often believing and what it’s costing you in your relationship with God and people. </a:t>
            </a:r>
          </a:p>
          <a:p>
            <a:pPr marL="0" indent="0">
              <a:buNone/>
            </a:pPr>
            <a:endParaRPr lang="en-US" dirty="0"/>
          </a:p>
          <a:p>
            <a:pPr marL="0" indent="0">
              <a:buNone/>
            </a:pPr>
            <a:r>
              <a:rPr lang="en-US" dirty="0"/>
              <a:t>Some examples:</a:t>
            </a:r>
          </a:p>
          <a:p>
            <a:r>
              <a:rPr lang="en-US" dirty="0"/>
              <a:t>I’m always driven to __________.  Therefore I have a tendency to hurt people and not love them.</a:t>
            </a:r>
          </a:p>
          <a:p>
            <a:r>
              <a:rPr lang="en-US" dirty="0"/>
              <a:t>I’m always fearful about __________. Therefore, I have a tendency to be negative and feel I push God and others away.</a:t>
            </a:r>
          </a:p>
          <a:p>
            <a:r>
              <a:rPr lang="en-US" dirty="0"/>
              <a:t>Giving into __________ temptation will make me happy. But I always end up more alone and angry. I hate myself.</a:t>
            </a:r>
          </a:p>
        </p:txBody>
      </p:sp>
    </p:spTree>
    <p:extLst>
      <p:ext uri="{BB962C8B-B14F-4D97-AF65-F5344CB8AC3E}">
        <p14:creationId xmlns:p14="http://schemas.microsoft.com/office/powerpoint/2010/main" val="424254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C6ED08-5D6B-4425-8E69-508A12A47BB9}"/>
              </a:ext>
            </a:extLst>
          </p:cNvPr>
          <p:cNvPicPr>
            <a:picLocks noChangeAspect="1"/>
          </p:cNvPicPr>
          <p:nvPr/>
        </p:nvPicPr>
        <p:blipFill>
          <a:blip r:embed="rId2"/>
          <a:stretch>
            <a:fillRect/>
          </a:stretch>
        </p:blipFill>
        <p:spPr>
          <a:xfrm>
            <a:off x="31825" y="0"/>
            <a:ext cx="9080349" cy="5143500"/>
          </a:xfrm>
          <a:prstGeom prst="rect">
            <a:avLst/>
          </a:prstGeom>
        </p:spPr>
      </p:pic>
      <p:sp>
        <p:nvSpPr>
          <p:cNvPr id="2" name="Title 1">
            <a:extLst>
              <a:ext uri="{FF2B5EF4-FFF2-40B4-BE49-F238E27FC236}">
                <a16:creationId xmlns:a16="http://schemas.microsoft.com/office/drawing/2014/main" id="{1A878935-068D-AA49-A995-6DE9C6A3E50B}"/>
              </a:ext>
            </a:extLst>
          </p:cNvPr>
          <p:cNvSpPr>
            <a:spLocks noGrp="1"/>
          </p:cNvSpPr>
          <p:nvPr>
            <p:ph type="title"/>
          </p:nvPr>
        </p:nvSpPr>
        <p:spPr>
          <a:xfrm>
            <a:off x="452437" y="294679"/>
            <a:ext cx="8229600" cy="857250"/>
          </a:xfrm>
        </p:spPr>
        <p:txBody>
          <a:bodyPr/>
          <a:lstStyle/>
          <a:p>
            <a:r>
              <a:rPr lang="en-US" dirty="0"/>
              <a:t>Proclaim the Truth (verses)</a:t>
            </a:r>
          </a:p>
        </p:txBody>
      </p:sp>
      <p:sp>
        <p:nvSpPr>
          <p:cNvPr id="3" name="Content Placeholder 2">
            <a:extLst>
              <a:ext uri="{FF2B5EF4-FFF2-40B4-BE49-F238E27FC236}">
                <a16:creationId xmlns:a16="http://schemas.microsoft.com/office/drawing/2014/main" id="{6095AD69-4C6F-8A46-A771-3EA3DC11363B}"/>
              </a:ext>
            </a:extLst>
          </p:cNvPr>
          <p:cNvSpPr>
            <a:spLocks noGrp="1"/>
          </p:cNvSpPr>
          <p:nvPr>
            <p:ph idx="1"/>
          </p:nvPr>
        </p:nvSpPr>
        <p:spPr>
          <a:xfrm>
            <a:off x="457200" y="1406128"/>
            <a:ext cx="8229600" cy="3394472"/>
          </a:xfrm>
        </p:spPr>
        <p:txBody>
          <a:bodyPr/>
          <a:lstStyle/>
          <a:p>
            <a:r>
              <a:rPr lang="en-US" dirty="0"/>
              <a:t>Choose 2-3 verses that speak truth to the lie you’ve chosen to combat.  </a:t>
            </a:r>
          </a:p>
          <a:p>
            <a:pPr lvl="1"/>
            <a:r>
              <a:rPr lang="en-US" dirty="0"/>
              <a:t>You can ask a trusted fellow Christian.</a:t>
            </a:r>
          </a:p>
          <a:p>
            <a:pPr lvl="1"/>
            <a:r>
              <a:rPr lang="en-US" dirty="0"/>
              <a:t>You can use Google or a topical Bible search tool for assistance.</a:t>
            </a:r>
          </a:p>
        </p:txBody>
      </p:sp>
    </p:spTree>
    <p:extLst>
      <p:ext uri="{BB962C8B-B14F-4D97-AF65-F5344CB8AC3E}">
        <p14:creationId xmlns:p14="http://schemas.microsoft.com/office/powerpoint/2010/main" val="60951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C05B35-0A91-4314-A1C6-5973073C876D}"/>
              </a:ext>
            </a:extLst>
          </p:cNvPr>
          <p:cNvPicPr>
            <a:picLocks noChangeAspect="1"/>
          </p:cNvPicPr>
          <p:nvPr/>
        </p:nvPicPr>
        <p:blipFill>
          <a:blip r:embed="rId2"/>
          <a:stretch>
            <a:fillRect/>
          </a:stretch>
        </p:blipFill>
        <p:spPr>
          <a:xfrm>
            <a:off x="31825" y="0"/>
            <a:ext cx="9080349" cy="5143500"/>
          </a:xfrm>
          <a:prstGeom prst="rect">
            <a:avLst/>
          </a:prstGeom>
        </p:spPr>
      </p:pic>
      <p:sp>
        <p:nvSpPr>
          <p:cNvPr id="2" name="Title 1">
            <a:extLst>
              <a:ext uri="{FF2B5EF4-FFF2-40B4-BE49-F238E27FC236}">
                <a16:creationId xmlns:a16="http://schemas.microsoft.com/office/drawing/2014/main" id="{CF711E82-34A2-1E43-909B-AF17A95BDBA1}"/>
              </a:ext>
            </a:extLst>
          </p:cNvPr>
          <p:cNvSpPr>
            <a:spLocks noGrp="1"/>
          </p:cNvSpPr>
          <p:nvPr>
            <p:ph type="title"/>
          </p:nvPr>
        </p:nvSpPr>
        <p:spPr>
          <a:xfrm>
            <a:off x="457200" y="285750"/>
            <a:ext cx="8229600" cy="857250"/>
          </a:xfrm>
        </p:spPr>
        <p:txBody>
          <a:bodyPr/>
          <a:lstStyle/>
          <a:p>
            <a:r>
              <a:rPr lang="en-US" dirty="0"/>
              <a:t>Write Prayer/Declaration</a:t>
            </a:r>
          </a:p>
        </p:txBody>
      </p:sp>
      <p:sp>
        <p:nvSpPr>
          <p:cNvPr id="3" name="Content Placeholder 2">
            <a:extLst>
              <a:ext uri="{FF2B5EF4-FFF2-40B4-BE49-F238E27FC236}">
                <a16:creationId xmlns:a16="http://schemas.microsoft.com/office/drawing/2014/main" id="{4C628FC4-A98C-C440-A96C-A64DB3820A6D}"/>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dirty="0"/>
              <a:t>Formulate your stronghold-buster prayer by following these steps.</a:t>
            </a:r>
          </a:p>
          <a:p>
            <a:r>
              <a:rPr lang="en-US" dirty="0"/>
              <a:t>State the lie. (I renounce the lie that….)</a:t>
            </a:r>
          </a:p>
          <a:p>
            <a:r>
              <a:rPr lang="en-US" dirty="0"/>
              <a:t>State how the lie is affecting you or how your life would be different without this faulty belief.</a:t>
            </a:r>
          </a:p>
          <a:p>
            <a:r>
              <a:rPr lang="en-US" dirty="0"/>
              <a:t>Use the scriptures you chose to speak truth to this area. (I announce the truth that….)</a:t>
            </a:r>
          </a:p>
          <a:p>
            <a:endParaRPr lang="en-US" dirty="0"/>
          </a:p>
        </p:txBody>
      </p:sp>
    </p:spTree>
    <p:extLst>
      <p:ext uri="{BB962C8B-B14F-4D97-AF65-F5344CB8AC3E}">
        <p14:creationId xmlns:p14="http://schemas.microsoft.com/office/powerpoint/2010/main" val="2944014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9E4EC0-C626-4567-B64A-C6D69F6929D5}"/>
              </a:ext>
            </a:extLst>
          </p:cNvPr>
          <p:cNvPicPr>
            <a:picLocks noChangeAspect="1"/>
          </p:cNvPicPr>
          <p:nvPr/>
        </p:nvPicPr>
        <p:blipFill>
          <a:blip r:embed="rId2"/>
          <a:stretch>
            <a:fillRect/>
          </a:stretch>
        </p:blipFill>
        <p:spPr>
          <a:xfrm>
            <a:off x="31825" y="0"/>
            <a:ext cx="9080349" cy="5143500"/>
          </a:xfrm>
          <a:prstGeom prst="rect">
            <a:avLst/>
          </a:prstGeom>
        </p:spPr>
      </p:pic>
      <p:sp>
        <p:nvSpPr>
          <p:cNvPr id="2" name="Title 1">
            <a:extLst>
              <a:ext uri="{FF2B5EF4-FFF2-40B4-BE49-F238E27FC236}">
                <a16:creationId xmlns:a16="http://schemas.microsoft.com/office/drawing/2014/main" id="{A7A7EE71-428C-424E-BC94-0CAE0437820E}"/>
              </a:ext>
            </a:extLst>
          </p:cNvPr>
          <p:cNvSpPr>
            <a:spLocks noGrp="1"/>
          </p:cNvSpPr>
          <p:nvPr>
            <p:ph type="title"/>
          </p:nvPr>
        </p:nvSpPr>
        <p:spPr>
          <a:xfrm>
            <a:off x="457199" y="333376"/>
            <a:ext cx="8229600" cy="857250"/>
          </a:xfrm>
        </p:spPr>
        <p:txBody>
          <a:bodyPr/>
          <a:lstStyle/>
          <a:p>
            <a:r>
              <a:rPr lang="en-US" dirty="0"/>
              <a:t>Stronghold-Buster Example</a:t>
            </a:r>
          </a:p>
        </p:txBody>
      </p:sp>
      <p:sp>
        <p:nvSpPr>
          <p:cNvPr id="3" name="Content Placeholder 2">
            <a:extLst>
              <a:ext uri="{FF2B5EF4-FFF2-40B4-BE49-F238E27FC236}">
                <a16:creationId xmlns:a16="http://schemas.microsoft.com/office/drawing/2014/main" id="{523DECE7-D871-AA41-B2E8-EA1F7DCDB252}"/>
              </a:ext>
            </a:extLst>
          </p:cNvPr>
          <p:cNvSpPr>
            <a:spLocks noGrp="1"/>
          </p:cNvSpPr>
          <p:nvPr>
            <p:ph idx="1"/>
          </p:nvPr>
        </p:nvSpPr>
        <p:spPr>
          <a:xfrm>
            <a:off x="454818" y="1276350"/>
            <a:ext cx="8229600" cy="3810000"/>
          </a:xfrm>
        </p:spPr>
        <p:txBody>
          <a:bodyPr vert="horz" lIns="91440" tIns="45720" rIns="91440" bIns="45720" rtlCol="0" anchor="t">
            <a:normAutofit fontScale="85000" lnSpcReduction="10000"/>
          </a:bodyPr>
          <a:lstStyle/>
          <a:p>
            <a:r>
              <a:rPr lang="en-US" dirty="0"/>
              <a:t>The lie: I’m always driven to __________.  Therefore I have a tendency to hurt people and not love them.</a:t>
            </a:r>
          </a:p>
          <a:p>
            <a:pPr marL="0" indent="0">
              <a:buNone/>
            </a:pPr>
            <a:endParaRPr lang="en-US" dirty="0"/>
          </a:p>
          <a:p>
            <a:r>
              <a:rPr lang="en-US" sz="3300" dirty="0"/>
              <a:t>The Truth:</a:t>
            </a:r>
          </a:p>
          <a:p>
            <a:pPr marL="0" indent="0">
              <a:buNone/>
            </a:pPr>
            <a:r>
              <a:rPr lang="en-US" sz="2800" dirty="0"/>
              <a:t>	Psalms 127:2 “It is vain for you to rise up early, to stay up late, eating the bread of toil; for he gives sleep to his loved ones”</a:t>
            </a:r>
          </a:p>
          <a:p>
            <a:pPr marL="0" indent="0">
              <a:buNone/>
            </a:pPr>
            <a:r>
              <a:rPr lang="en-US" sz="2800" dirty="0"/>
              <a:t>	Ecclesiastes 4:4 “Then I saw all the labor and achievement that is the envy of a man’s neighbor. This also is vanity and a striving after the wind.</a:t>
            </a:r>
            <a:endParaRPr lang="en-US" sz="2400" dirty="0"/>
          </a:p>
        </p:txBody>
      </p:sp>
    </p:spTree>
    <p:extLst>
      <p:ext uri="{BB962C8B-B14F-4D97-AF65-F5344CB8AC3E}">
        <p14:creationId xmlns:p14="http://schemas.microsoft.com/office/powerpoint/2010/main" val="43528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7612C6-8D91-486C-A17E-A5B2CB0E2406}"/>
              </a:ext>
            </a:extLst>
          </p:cNvPr>
          <p:cNvPicPr>
            <a:picLocks noChangeAspect="1"/>
          </p:cNvPicPr>
          <p:nvPr/>
        </p:nvPicPr>
        <p:blipFill>
          <a:blip r:embed="rId2"/>
          <a:stretch>
            <a:fillRect/>
          </a:stretch>
        </p:blipFill>
        <p:spPr>
          <a:xfrm>
            <a:off x="31825" y="0"/>
            <a:ext cx="9080349" cy="5143500"/>
          </a:xfrm>
          <a:prstGeom prst="rect">
            <a:avLst/>
          </a:prstGeom>
        </p:spPr>
      </p:pic>
      <p:sp>
        <p:nvSpPr>
          <p:cNvPr id="3" name="Content Placeholder 2">
            <a:extLst>
              <a:ext uri="{FF2B5EF4-FFF2-40B4-BE49-F238E27FC236}">
                <a16:creationId xmlns:a16="http://schemas.microsoft.com/office/drawing/2014/main" id="{CED9FA9F-A896-F945-81CB-A3C2F20BCC7D}"/>
              </a:ext>
            </a:extLst>
          </p:cNvPr>
          <p:cNvSpPr>
            <a:spLocks noGrp="1"/>
          </p:cNvSpPr>
          <p:nvPr>
            <p:ph idx="1"/>
          </p:nvPr>
        </p:nvSpPr>
        <p:spPr>
          <a:xfrm>
            <a:off x="457199" y="874514"/>
            <a:ext cx="8229600" cy="3394472"/>
          </a:xfrm>
        </p:spPr>
        <p:txBody>
          <a:bodyPr>
            <a:normAutofit/>
          </a:bodyPr>
          <a:lstStyle/>
          <a:p>
            <a:r>
              <a:rPr lang="en-US" dirty="0"/>
              <a:t>Prayer/Declaration</a:t>
            </a:r>
          </a:p>
          <a:p>
            <a:pPr marL="0" indent="0">
              <a:buNone/>
            </a:pPr>
            <a:r>
              <a:rPr lang="en-US" dirty="0"/>
              <a:t>I renounce the lie that my efforts make me worthy or valuable. I accept the truth that Christ has done all I need for a full life. My efforts are just vanity. Chasing after the wind will never bring contentment or satisfaction.</a:t>
            </a:r>
          </a:p>
        </p:txBody>
      </p:sp>
    </p:spTree>
    <p:extLst>
      <p:ext uri="{BB962C8B-B14F-4D97-AF65-F5344CB8AC3E}">
        <p14:creationId xmlns:p14="http://schemas.microsoft.com/office/powerpoint/2010/main" val="88449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05D59-A521-4495-A135-CF6239D9E30D}"/>
              </a:ext>
            </a:extLst>
          </p:cNvPr>
          <p:cNvPicPr>
            <a:picLocks noChangeAspect="1"/>
          </p:cNvPicPr>
          <p:nvPr/>
        </p:nvPicPr>
        <p:blipFill>
          <a:blip r:embed="rId2"/>
          <a:stretch>
            <a:fillRect/>
          </a:stretch>
        </p:blipFill>
        <p:spPr>
          <a:xfrm>
            <a:off x="31825" y="0"/>
            <a:ext cx="9080349" cy="5143500"/>
          </a:xfrm>
          <a:prstGeom prst="rect">
            <a:avLst/>
          </a:prstGeom>
        </p:spPr>
      </p:pic>
      <p:sp>
        <p:nvSpPr>
          <p:cNvPr id="3" name="Content Placeholder 2">
            <a:extLst>
              <a:ext uri="{FF2B5EF4-FFF2-40B4-BE49-F238E27FC236}">
                <a16:creationId xmlns:a16="http://schemas.microsoft.com/office/drawing/2014/main" id="{51527CD3-D271-6249-B218-2AF1CCAB8F6B}"/>
              </a:ext>
            </a:extLst>
          </p:cNvPr>
          <p:cNvSpPr>
            <a:spLocks noGrp="1"/>
          </p:cNvSpPr>
          <p:nvPr>
            <p:ph idx="1"/>
          </p:nvPr>
        </p:nvSpPr>
        <p:spPr>
          <a:xfrm>
            <a:off x="457199" y="874514"/>
            <a:ext cx="8229600" cy="3394472"/>
          </a:xfrm>
        </p:spPr>
        <p:txBody>
          <a:bodyPr>
            <a:normAutofit fontScale="85000" lnSpcReduction="10000"/>
          </a:bodyPr>
          <a:lstStyle/>
          <a:p>
            <a:r>
              <a:rPr lang="en-US" dirty="0"/>
              <a:t>Set a time for a reminder to appear on your phone each day.</a:t>
            </a:r>
          </a:p>
          <a:p>
            <a:r>
              <a:rPr lang="en-US" dirty="0"/>
              <a:t>Each day for the next 40 days,  you will get a reminder to read aloud your Stronghold-Buster.  Stay with this process even when it seems pointless.  You will begin to catch the lie and quickly recall the truths from scripture that combat it.  Over time, this particular stronghold will no longer hold you.</a:t>
            </a:r>
          </a:p>
        </p:txBody>
      </p:sp>
    </p:spTree>
    <p:extLst>
      <p:ext uri="{BB962C8B-B14F-4D97-AF65-F5344CB8AC3E}">
        <p14:creationId xmlns:p14="http://schemas.microsoft.com/office/powerpoint/2010/main" val="385633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D6943B-28F9-4151-8707-F453D9FFE91A}"/>
              </a:ext>
            </a:extLst>
          </p:cNvPr>
          <p:cNvPicPr>
            <a:picLocks noChangeAspect="1"/>
          </p:cNvPicPr>
          <p:nvPr/>
        </p:nvPicPr>
        <p:blipFill>
          <a:blip r:embed="rId3"/>
          <a:stretch>
            <a:fillRect/>
          </a:stretch>
        </p:blipFill>
        <p:spPr>
          <a:xfrm>
            <a:off x="28147" y="0"/>
            <a:ext cx="9087705" cy="5143500"/>
          </a:xfrm>
          <a:prstGeom prst="rect">
            <a:avLst/>
          </a:prstGeom>
        </p:spPr>
      </p:pic>
      <p:sp>
        <p:nvSpPr>
          <p:cNvPr id="2" name="Title 1"/>
          <p:cNvSpPr txBox="1">
            <a:spLocks noGrp="1"/>
          </p:cNvSpPr>
          <p:nvPr>
            <p:ph type="ctrTitle" idx="4294967295"/>
          </p:nvPr>
        </p:nvSpPr>
        <p:spPr>
          <a:xfrm>
            <a:off x="28147" y="3767348"/>
            <a:ext cx="9144000" cy="723900"/>
          </a:xfrm>
          <a:prstGeom prst="rect">
            <a:avLst/>
          </a:prstGeom>
          <a:noFill/>
          <a:ln>
            <a:noFill/>
          </a:ln>
        </p:spPr>
        <p:txBody>
          <a:bodyPr vert="horz" wrap="square" lIns="91440" tIns="45720" rIns="91440" bIns="45720" anchor="b" anchorCtr="1" compatLnSpc="1">
            <a:noAutofit/>
          </a:bodyPr>
          <a:lstStyle/>
          <a:p>
            <a:pPr lvl="0">
              <a:lnSpc>
                <a:spcPct val="100000"/>
              </a:lnSpc>
            </a:pPr>
            <a:r>
              <a:rPr lang="en-US" sz="3200" dirty="0"/>
              <a:t> </a:t>
            </a:r>
            <a:r>
              <a:rPr lang="en-US" sz="3200" b="1" baseline="30000" dirty="0"/>
              <a:t>3 </a:t>
            </a:r>
            <a:r>
              <a:rPr lang="en-US" sz="3200" dirty="0"/>
              <a:t>For though </a:t>
            </a:r>
            <a:r>
              <a:rPr lang="en-US" sz="3200" i="1" dirty="0"/>
              <a:t>we</a:t>
            </a:r>
            <a:r>
              <a:rPr lang="en-US" sz="3200" dirty="0"/>
              <a:t> live in the world, </a:t>
            </a:r>
            <a:r>
              <a:rPr lang="en-US" sz="3200" i="1" dirty="0"/>
              <a:t>we</a:t>
            </a:r>
            <a:r>
              <a:rPr lang="en-US" sz="3200" dirty="0"/>
              <a:t> do not wage war as the world does. </a:t>
            </a:r>
            <a:r>
              <a:rPr lang="en-US" sz="3200" b="1" baseline="30000" dirty="0"/>
              <a:t>4 </a:t>
            </a:r>
            <a:r>
              <a:rPr lang="en-US" sz="3200" dirty="0"/>
              <a:t>The weapons </a:t>
            </a:r>
            <a:r>
              <a:rPr lang="en-US" sz="3200" i="1" dirty="0"/>
              <a:t>we</a:t>
            </a:r>
            <a:r>
              <a:rPr lang="en-US" sz="3200" dirty="0"/>
              <a:t> fight with are not the weapons of the world. On the contrary, they have divine power to demolish </a:t>
            </a:r>
            <a:r>
              <a:rPr lang="en-US" sz="3200" u="sng" dirty="0"/>
              <a:t>strongholds</a:t>
            </a:r>
            <a:r>
              <a:rPr lang="en-US" sz="3200" dirty="0"/>
              <a:t>. </a:t>
            </a:r>
            <a:r>
              <a:rPr lang="en-US" sz="3200" b="1" baseline="30000" dirty="0"/>
              <a:t>5 </a:t>
            </a:r>
            <a:r>
              <a:rPr lang="en-US" sz="3200" i="1" dirty="0">
                <a:highlight>
                  <a:srgbClr val="FFFF00"/>
                </a:highlight>
              </a:rPr>
              <a:t>We</a:t>
            </a:r>
            <a:r>
              <a:rPr lang="en-US" sz="3200" dirty="0">
                <a:highlight>
                  <a:srgbClr val="FFFF00"/>
                </a:highlight>
              </a:rPr>
              <a:t> demolish </a:t>
            </a:r>
            <a:r>
              <a:rPr lang="en-US" sz="3200" u="sng" dirty="0"/>
              <a:t>arguments and every pretension</a:t>
            </a:r>
            <a:r>
              <a:rPr lang="en-US" sz="3200" dirty="0"/>
              <a:t> that sets itself up against the knowledge of God, and </a:t>
            </a:r>
            <a:r>
              <a:rPr lang="en-US" sz="3200" i="1" dirty="0"/>
              <a:t>we</a:t>
            </a:r>
            <a:r>
              <a:rPr lang="en-US" sz="3200" dirty="0"/>
              <a:t> take captive every thought to make it obedient to Christ.</a:t>
            </a:r>
            <a:endParaRPr lang="en-US" sz="3200" dirty="0">
              <a:effectLst>
                <a:outerShdw blurRad="38100" dist="38100" dir="2700000" algn="tl">
                  <a:srgbClr val="000000">
                    <a:alpha val="43137"/>
                  </a:srgbClr>
                </a:outerShdw>
              </a:effectLst>
            </a:endParaRPr>
          </a:p>
        </p:txBody>
      </p:sp>
      <p:sp>
        <p:nvSpPr>
          <p:cNvPr id="7" name="Rectangle 6"/>
          <p:cNvSpPr/>
          <p:nvPr/>
        </p:nvSpPr>
        <p:spPr>
          <a:xfrm>
            <a:off x="1255165" y="0"/>
            <a:ext cx="4196929" cy="584775"/>
          </a:xfrm>
          <a:prstGeom prst="rect">
            <a:avLst/>
          </a:prstGeom>
        </p:spPr>
        <p:txBody>
          <a:bodyPr wrap="square">
            <a:spAutoFit/>
          </a:bodyPr>
          <a:lstStyle/>
          <a:p>
            <a:r>
              <a:rPr lang="en-US" sz="3200" dirty="0"/>
              <a:t>2 Corinthians 10:3-5</a:t>
            </a:r>
            <a:endParaRPr lang="en-US" dirty="0"/>
          </a:p>
        </p:txBody>
      </p:sp>
    </p:spTree>
    <p:extLst>
      <p:ext uri="{BB962C8B-B14F-4D97-AF65-F5344CB8AC3E}">
        <p14:creationId xmlns:p14="http://schemas.microsoft.com/office/powerpoint/2010/main" val="187795366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F65B16-7D37-4A23-B27B-B12AF86053CF}"/>
              </a:ext>
            </a:extLst>
          </p:cNvPr>
          <p:cNvPicPr>
            <a:picLocks noChangeAspect="1"/>
          </p:cNvPicPr>
          <p:nvPr/>
        </p:nvPicPr>
        <p:blipFill>
          <a:blip r:embed="rId2"/>
          <a:stretch>
            <a:fillRect/>
          </a:stretch>
        </p:blipFill>
        <p:spPr>
          <a:xfrm>
            <a:off x="2381" y="0"/>
            <a:ext cx="9139238" cy="5143500"/>
          </a:xfrm>
          <a:prstGeom prst="rect">
            <a:avLst/>
          </a:prstGeom>
        </p:spPr>
      </p:pic>
    </p:spTree>
    <p:extLst>
      <p:ext uri="{BB962C8B-B14F-4D97-AF65-F5344CB8AC3E}">
        <p14:creationId xmlns:p14="http://schemas.microsoft.com/office/powerpoint/2010/main" val="3998449113"/>
      </p:ext>
    </p:extLst>
  </p:cSld>
  <p:clrMapOvr>
    <a:masterClrMapping/>
  </p:clrMapOvr>
  <p:transition spd="slow" advTm="600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A3D6DA-1972-42B6-8356-4D7CC13265DF}"/>
              </a:ext>
            </a:extLst>
          </p:cNvPr>
          <p:cNvPicPr>
            <a:picLocks noChangeAspect="1"/>
          </p:cNvPicPr>
          <p:nvPr/>
        </p:nvPicPr>
        <p:blipFill>
          <a:blip r:embed="rId2"/>
          <a:stretch>
            <a:fillRect/>
          </a:stretch>
        </p:blipFill>
        <p:spPr>
          <a:xfrm>
            <a:off x="2381" y="0"/>
            <a:ext cx="9139238" cy="5143500"/>
          </a:xfrm>
          <a:prstGeom prst="rect">
            <a:avLst/>
          </a:prstGeom>
        </p:spPr>
      </p:pic>
    </p:spTree>
    <p:extLst>
      <p:ext uri="{BB962C8B-B14F-4D97-AF65-F5344CB8AC3E}">
        <p14:creationId xmlns:p14="http://schemas.microsoft.com/office/powerpoint/2010/main" val="39669924"/>
      </p:ext>
    </p:extLst>
  </p:cSld>
  <p:clrMapOvr>
    <a:masterClrMapping/>
  </p:clrMapOvr>
  <p:transition spd="slow" advTm="60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A7365A-5347-4926-A1C1-B074772B2B61}"/>
              </a:ext>
            </a:extLst>
          </p:cNvPr>
          <p:cNvPicPr>
            <a:picLocks noChangeAspect="1"/>
          </p:cNvPicPr>
          <p:nvPr/>
        </p:nvPicPr>
        <p:blipFill>
          <a:blip r:embed="rId2"/>
          <a:stretch>
            <a:fillRect/>
          </a:stretch>
        </p:blipFill>
        <p:spPr>
          <a:xfrm>
            <a:off x="14287" y="0"/>
            <a:ext cx="9115425" cy="5143500"/>
          </a:xfrm>
          <a:prstGeom prst="rect">
            <a:avLst/>
          </a:prstGeom>
        </p:spPr>
      </p:pic>
    </p:spTree>
    <p:extLst>
      <p:ext uri="{BB962C8B-B14F-4D97-AF65-F5344CB8AC3E}">
        <p14:creationId xmlns:p14="http://schemas.microsoft.com/office/powerpoint/2010/main" val="3610136970"/>
      </p:ext>
    </p:extLst>
  </p:cSld>
  <p:clrMapOvr>
    <a:masterClrMapping/>
  </p:clrMapOvr>
  <p:transition spd="slow" advTm="6000">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E5612E-5448-4692-84B4-C8DDB22545AE}"/>
              </a:ext>
            </a:extLst>
          </p:cNvPr>
          <p:cNvPicPr>
            <a:picLocks noChangeAspect="1"/>
          </p:cNvPicPr>
          <p:nvPr/>
        </p:nvPicPr>
        <p:blipFill>
          <a:blip r:embed="rId2"/>
          <a:stretch>
            <a:fillRect/>
          </a:stretch>
        </p:blipFill>
        <p:spPr>
          <a:xfrm>
            <a:off x="5296" y="0"/>
            <a:ext cx="9133407" cy="5143500"/>
          </a:xfrm>
          <a:prstGeom prst="rect">
            <a:avLst/>
          </a:prstGeom>
        </p:spPr>
      </p:pic>
    </p:spTree>
    <p:extLst>
      <p:ext uri="{BB962C8B-B14F-4D97-AF65-F5344CB8AC3E}">
        <p14:creationId xmlns:p14="http://schemas.microsoft.com/office/powerpoint/2010/main" val="1306224555"/>
      </p:ext>
    </p:extLst>
  </p:cSld>
  <p:clrMapOvr>
    <a:masterClrMapping/>
  </p:clrMapOvr>
  <p:transition spd="slow" advTm="600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C1BC08-E1C7-4C22-AB4E-1CD90B769982}"/>
              </a:ext>
            </a:extLst>
          </p:cNvPr>
          <p:cNvPicPr>
            <a:picLocks noChangeAspect="1"/>
          </p:cNvPicPr>
          <p:nvPr/>
        </p:nvPicPr>
        <p:blipFill>
          <a:blip r:embed="rId2"/>
          <a:stretch>
            <a:fillRect/>
          </a:stretch>
        </p:blipFill>
        <p:spPr>
          <a:xfrm>
            <a:off x="14287" y="0"/>
            <a:ext cx="9115425" cy="5143500"/>
          </a:xfrm>
          <a:prstGeom prst="rect">
            <a:avLst/>
          </a:prstGeom>
        </p:spPr>
      </p:pic>
    </p:spTree>
    <p:extLst>
      <p:ext uri="{BB962C8B-B14F-4D97-AF65-F5344CB8AC3E}">
        <p14:creationId xmlns:p14="http://schemas.microsoft.com/office/powerpoint/2010/main" val="91841082"/>
      </p:ext>
    </p:extLst>
  </p:cSld>
  <p:clrMapOvr>
    <a:masterClrMapping/>
  </p:clrMapOvr>
  <p:transition spd="slow" advTm="6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2086</TotalTime>
  <Words>808</Words>
  <Application>Microsoft Office PowerPoint</Application>
  <PresentationFormat>On-screen Show (16:9)</PresentationFormat>
  <Paragraphs>85</Paragraphs>
  <Slides>30</Slides>
  <Notes>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Dear Heavenly Father - I recognize that some of what I believe - does not line up with your truth about me. These lies have created patters of behavior -and I want to change them.  Knowing that you have already made me new - gives me courage to break these negative strongholds. Teach me tonight how to renew my mind.  In Jesus' name, Amen. </vt:lpstr>
      <vt:lpstr>PowerPoint Presentation</vt:lpstr>
      <vt:lpstr>PowerPoint Presentation</vt:lpstr>
      <vt:lpstr> 3 For though we live in the world, we do not wage war as the world does. 4 The weapons we fight with are not the weapons of the world. On the contrary, they have divine power to demolish strongholds. 5 We demolish arguments and every pretension that sets itself up against the knowledge of God, and we take captive every thought to make it obedient to Christ.</vt:lpstr>
      <vt:lpstr>What are spiritual strongholds?</vt:lpstr>
      <vt:lpstr>“Strongholds are habit patterns of thought that are contrary to God’s word (The Truth), that produce ongoing sinful behaviors that are seemingly impossible to break.” </vt:lpstr>
      <vt:lpstr>A Florida man was released from jail. It took only 15 minutes for him to get back 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His divine power has granted to us all things that pertain to life and godliness, through the knowledge of him who called us to his own glory and excellence, 4 by which he has granted to us his precious and very great promises, so that through them you may become partakers of the divine nature, having escaped from the corruption that is in the world because of sinful desire.</vt:lpstr>
      <vt:lpstr>PowerPoint Presentation</vt:lpstr>
      <vt:lpstr>How to build a stronghold buster</vt:lpstr>
      <vt:lpstr>Identify The Lie</vt:lpstr>
      <vt:lpstr>Proclaim the Truth (verses)</vt:lpstr>
      <vt:lpstr>Write Prayer/Declaration</vt:lpstr>
      <vt:lpstr>Stronghold-Buster Example</vt:lpstr>
      <vt:lpstr>PowerPoint Presentation</vt:lpstr>
      <vt:lpstr>PowerPoint Presentation</vt:lpstr>
      <vt:lpstr> 3 For though we live in the world, we do not wage war as the world does. 4 The weapons we fight with are not the weapons of the world. On the contrary, they have divine power to demolish strongholds. 5 We demolish arguments and every pretension that sets itself up against the knowledge of God, and we take captive every thought to make it obedient to Christ.</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TD</dc:creator>
  <cp:lastModifiedBy>Davis, Trenidy L.</cp:lastModifiedBy>
  <cp:revision>106</cp:revision>
  <dcterms:created xsi:type="dcterms:W3CDTF">2014-08-06T21:57:47Z</dcterms:created>
  <dcterms:modified xsi:type="dcterms:W3CDTF">2019-11-13T23:43:31Z</dcterms:modified>
</cp:coreProperties>
</file>