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8"/>
  </p:notesMasterIdLst>
  <p:sldIdLst>
    <p:sldId id="402" r:id="rId3"/>
    <p:sldId id="501" r:id="rId4"/>
    <p:sldId id="459" r:id="rId5"/>
    <p:sldId id="503" r:id="rId6"/>
    <p:sldId id="515" r:id="rId7"/>
    <p:sldId id="504" r:id="rId8"/>
    <p:sldId id="507" r:id="rId9"/>
    <p:sldId id="461" r:id="rId10"/>
    <p:sldId id="509" r:id="rId11"/>
    <p:sldId id="529" r:id="rId12"/>
    <p:sldId id="517" r:id="rId13"/>
    <p:sldId id="530" r:id="rId14"/>
    <p:sldId id="524" r:id="rId15"/>
    <p:sldId id="533" r:id="rId16"/>
    <p:sldId id="532" r:id="rId17"/>
    <p:sldId id="525" r:id="rId18"/>
    <p:sldId id="537" r:id="rId19"/>
    <p:sldId id="521" r:id="rId20"/>
    <p:sldId id="531" r:id="rId21"/>
    <p:sldId id="519" r:id="rId22"/>
    <p:sldId id="534" r:id="rId23"/>
    <p:sldId id="522" r:id="rId24"/>
    <p:sldId id="536" r:id="rId25"/>
    <p:sldId id="523" r:id="rId26"/>
    <p:sldId id="510" r:id="rId27"/>
    <p:sldId id="538" r:id="rId28"/>
    <p:sldId id="526" r:id="rId29"/>
    <p:sldId id="527" r:id="rId30"/>
    <p:sldId id="452" r:id="rId31"/>
    <p:sldId id="511" r:id="rId32"/>
    <p:sldId id="505" r:id="rId33"/>
    <p:sldId id="363" r:id="rId34"/>
    <p:sldId id="496" r:id="rId35"/>
    <p:sldId id="495" r:id="rId36"/>
    <p:sldId id="50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67884" autoAdjust="0"/>
  </p:normalViewPr>
  <p:slideViewPr>
    <p:cSldViewPr snapToGrid="0">
      <p:cViewPr varScale="1">
        <p:scale>
          <a:sx n="52" d="100"/>
          <a:sy n="52" d="100"/>
        </p:scale>
        <p:origin x="38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nidy Davis" userId="5432308_tp_dropbox" providerId="OAuth2" clId="{44976348-F0BD-D44A-9A0B-365C01298359}"/>
    <pc:docChg chg="modSld sldOrd">
      <pc:chgData name="Trenidy Davis" userId="5432308_tp_dropbox" providerId="OAuth2" clId="{44976348-F0BD-D44A-9A0B-365C01298359}" dt="2019-12-11T23:37:45.121" v="12" actId="1076"/>
      <pc:docMkLst>
        <pc:docMk/>
      </pc:docMkLst>
      <pc:sldChg chg="ord">
        <pc:chgData name="Trenidy Davis" userId="5432308_tp_dropbox" providerId="OAuth2" clId="{44976348-F0BD-D44A-9A0B-365C01298359}" dt="2019-12-11T23:36:41.760" v="7" actId="1076"/>
        <pc:sldMkLst>
          <pc:docMk/>
          <pc:sldMk cId="1517127877" sldId="363"/>
        </pc:sldMkLst>
      </pc:sldChg>
      <pc:sldChg chg="ord">
        <pc:chgData name="Trenidy Davis" userId="5432308_tp_dropbox" providerId="OAuth2" clId="{44976348-F0BD-D44A-9A0B-365C01298359}" dt="2019-12-11T23:36:12.149" v="4" actId="1076"/>
        <pc:sldMkLst>
          <pc:docMk/>
          <pc:sldMk cId="3013198880" sldId="402"/>
        </pc:sldMkLst>
      </pc:sldChg>
      <pc:sldChg chg="ord">
        <pc:chgData name="Trenidy Davis" userId="5432308_tp_dropbox" providerId="OAuth2" clId="{44976348-F0BD-D44A-9A0B-365C01298359}" dt="2019-12-11T23:37:16.171" v="9" actId="1076"/>
        <pc:sldMkLst>
          <pc:docMk/>
          <pc:sldMk cId="106902388" sldId="452"/>
        </pc:sldMkLst>
      </pc:sldChg>
      <pc:sldChg chg="modSp ord">
        <pc:chgData name="Trenidy Davis" userId="5432308_tp_dropbox" providerId="OAuth2" clId="{44976348-F0BD-D44A-9A0B-365C01298359}" dt="2019-12-11T23:36:18.636" v="5" actId="1076"/>
        <pc:sldMkLst>
          <pc:docMk/>
          <pc:sldMk cId="389048122" sldId="504"/>
        </pc:sldMkLst>
        <pc:spChg chg="mod">
          <ac:chgData name="Trenidy Davis" userId="5432308_tp_dropbox" providerId="OAuth2" clId="{44976348-F0BD-D44A-9A0B-365C01298359}" dt="2019-12-04T13:14:22.008" v="1" actId="1076"/>
          <ac:spMkLst>
            <pc:docMk/>
            <pc:sldMk cId="389048122" sldId="504"/>
            <ac:spMk id="3" creationId="{C93AE68D-BBFA-4AE7-AA57-CD22873CB9C6}"/>
          </ac:spMkLst>
        </pc:spChg>
        <pc:picChg chg="mod">
          <ac:chgData name="Trenidy Davis" userId="5432308_tp_dropbox" providerId="OAuth2" clId="{44976348-F0BD-D44A-9A0B-365C01298359}" dt="2019-12-04T13:14:24.858" v="2" actId="1076"/>
          <ac:picMkLst>
            <pc:docMk/>
            <pc:sldMk cId="389048122" sldId="504"/>
            <ac:picMk id="6" creationId="{BA41BBD6-FBDB-49D5-B560-92C9761B184C}"/>
          </ac:picMkLst>
        </pc:picChg>
      </pc:sldChg>
      <pc:sldChg chg="ord">
        <pc:chgData name="Trenidy Davis" userId="5432308_tp_dropbox" providerId="OAuth2" clId="{44976348-F0BD-D44A-9A0B-365C01298359}" dt="2019-12-11T23:36:33.340" v="6" actId="1076"/>
        <pc:sldMkLst>
          <pc:docMk/>
          <pc:sldMk cId="3867676472" sldId="505"/>
        </pc:sldMkLst>
      </pc:sldChg>
      <pc:sldChg chg="ord">
        <pc:chgData name="Trenidy Davis" userId="5432308_tp_dropbox" providerId="OAuth2" clId="{44976348-F0BD-D44A-9A0B-365C01298359}" dt="2019-12-11T23:37:45.121" v="12" actId="1076"/>
        <pc:sldMkLst>
          <pc:docMk/>
          <pc:sldMk cId="3848021976" sldId="515"/>
        </pc:sldMkLst>
      </pc:sldChg>
      <pc:sldChg chg="ord">
        <pc:chgData name="Trenidy Davis" userId="5432308_tp_dropbox" providerId="OAuth2" clId="{44976348-F0BD-D44A-9A0B-365C01298359}" dt="2019-12-11T23:37:25.693" v="11" actId="1076"/>
        <pc:sldMkLst>
          <pc:docMk/>
          <pc:sldMk cId="31521511" sldId="51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CF982-B2F5-4413-A430-FF1D9EB209EA}" type="datetimeFigureOut">
              <a:rPr lang="en-US" smtClean="0"/>
              <a:t>12/8/2021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18-F139-4B2C-9A44-4FF4F6AE68AC}" type="slidenum">
              <a:rPr lang="en-US" smtClean="0"/>
              <a:t>‹#›</a:t>
            </a:fld>
            <a:endParaRPr lang="en-US" dirty="0"/>
          </a:p>
        </p:txBody>
      </p:sp>
    </p:spTree>
    <p:extLst>
      <p:ext uri="{BB962C8B-B14F-4D97-AF65-F5344CB8AC3E}">
        <p14:creationId xmlns:p14="http://schemas.microsoft.com/office/powerpoint/2010/main" val="21495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03B18-F139-4B2C-9A44-4FF4F6AE68AC}" type="slidenum">
              <a:rPr lang="en-US" smtClean="0"/>
              <a:t>1</a:t>
            </a:fld>
            <a:endParaRPr lang="en-US" dirty="0"/>
          </a:p>
        </p:txBody>
      </p:sp>
    </p:spTree>
    <p:extLst>
      <p:ext uri="{BB962C8B-B14F-4D97-AF65-F5344CB8AC3E}">
        <p14:creationId xmlns:p14="http://schemas.microsoft.com/office/powerpoint/2010/main" val="130722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Who You are In Jesus</a:t>
            </a:r>
          </a:p>
        </p:txBody>
      </p:sp>
      <p:sp>
        <p:nvSpPr>
          <p:cNvPr id="4" name="Slide Number Placeholder 3"/>
          <p:cNvSpPr>
            <a:spLocks noGrp="1"/>
          </p:cNvSpPr>
          <p:nvPr>
            <p:ph type="sldNum" sz="quarter" idx="5"/>
          </p:nvPr>
        </p:nvSpPr>
        <p:spPr/>
        <p:txBody>
          <a:bodyPr/>
          <a:lstStyle/>
          <a:p>
            <a:fld id="{14E03B18-F139-4B2C-9A44-4FF4F6AE68AC}" type="slidenum">
              <a:rPr lang="en-US" smtClean="0"/>
              <a:t>2</a:t>
            </a:fld>
            <a:endParaRPr lang="en-US" dirty="0"/>
          </a:p>
        </p:txBody>
      </p:sp>
    </p:spTree>
    <p:extLst>
      <p:ext uri="{BB962C8B-B14F-4D97-AF65-F5344CB8AC3E}">
        <p14:creationId xmlns:p14="http://schemas.microsoft.com/office/powerpoint/2010/main" val="271600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Resolve the Battle for Your Mind</a:t>
            </a:r>
          </a:p>
          <a:p>
            <a:r>
              <a:rPr lang="en-US" dirty="0"/>
              <a:t>Resolve Spiritual and Personal Issues (Steps to Freedom)</a:t>
            </a:r>
          </a:p>
        </p:txBody>
      </p:sp>
      <p:sp>
        <p:nvSpPr>
          <p:cNvPr id="4" name="Slide Number Placeholder 3"/>
          <p:cNvSpPr>
            <a:spLocks noGrp="1"/>
          </p:cNvSpPr>
          <p:nvPr>
            <p:ph type="sldNum" sz="quarter" idx="10"/>
          </p:nvPr>
        </p:nvSpPr>
        <p:spPr/>
        <p:txBody>
          <a:bodyPr/>
          <a:lstStyle/>
          <a:p>
            <a:fld id="{CF4E108F-E9A8-4AB7-B136-4EF6262005D1}" type="slidenum">
              <a:rPr lang="en-US" smtClean="0"/>
              <a:t>3</a:t>
            </a:fld>
            <a:endParaRPr lang="en-US" dirty="0"/>
          </a:p>
        </p:txBody>
      </p:sp>
    </p:spTree>
    <p:extLst>
      <p:ext uri="{BB962C8B-B14F-4D97-AF65-F5344CB8AC3E}">
        <p14:creationId xmlns:p14="http://schemas.microsoft.com/office/powerpoint/2010/main" val="3605972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Skill – Be Transformed by the Renewing of Your Mind</a:t>
            </a:r>
          </a:p>
          <a:p>
            <a:endParaRPr lang="en-US" dirty="0"/>
          </a:p>
          <a:p>
            <a:r>
              <a:rPr lang="en-US" dirty="0"/>
              <a:t>Stronghold Busting</a:t>
            </a:r>
          </a:p>
        </p:txBody>
      </p:sp>
      <p:sp>
        <p:nvSpPr>
          <p:cNvPr id="4" name="Slide Number Placeholder 3"/>
          <p:cNvSpPr>
            <a:spLocks noGrp="1"/>
          </p:cNvSpPr>
          <p:nvPr>
            <p:ph type="sldNum" sz="quarter" idx="5"/>
          </p:nvPr>
        </p:nvSpPr>
        <p:spPr/>
        <p:txBody>
          <a:bodyPr/>
          <a:lstStyle/>
          <a:p>
            <a:fld id="{14E03B18-F139-4B2C-9A44-4FF4F6AE68AC}" type="slidenum">
              <a:rPr lang="en-US" smtClean="0"/>
              <a:t>4</a:t>
            </a:fld>
            <a:endParaRPr lang="en-US" dirty="0"/>
          </a:p>
        </p:txBody>
      </p:sp>
    </p:spTree>
    <p:extLst>
      <p:ext uri="{BB962C8B-B14F-4D97-AF65-F5344CB8AC3E}">
        <p14:creationId xmlns:p14="http://schemas.microsoft.com/office/powerpoint/2010/main" val="1612958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5</a:t>
            </a:fld>
            <a:endParaRPr lang="en-US" dirty="0"/>
          </a:p>
        </p:txBody>
      </p:sp>
    </p:spTree>
    <p:extLst>
      <p:ext uri="{BB962C8B-B14F-4D97-AF65-F5344CB8AC3E}">
        <p14:creationId xmlns:p14="http://schemas.microsoft.com/office/powerpoint/2010/main" val="2721114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7</a:t>
            </a:fld>
            <a:endParaRPr lang="en-US" dirty="0"/>
          </a:p>
        </p:txBody>
      </p:sp>
    </p:spTree>
    <p:extLst>
      <p:ext uri="{BB962C8B-B14F-4D97-AF65-F5344CB8AC3E}">
        <p14:creationId xmlns:p14="http://schemas.microsoft.com/office/powerpoint/2010/main" val="1875500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looked in session 6 how our emptions specially anger, anxiety and depression can (Not always) be the signal that we have unhealthy life goals that depend on other people or circumstances that we have no right or ability to control.</a:t>
            </a:r>
          </a:p>
          <a:p>
            <a:endParaRPr lang="en-US" dirty="0"/>
          </a:p>
          <a:p>
            <a:r>
              <a:rPr lang="en-US" dirty="0"/>
              <a:t>Examples</a:t>
            </a:r>
          </a:p>
          <a:p>
            <a:r>
              <a:rPr lang="en-US" dirty="0"/>
              <a:t>Tons of examples for Pandemic. No graduation, not Sports, Not seeing family</a:t>
            </a:r>
          </a:p>
          <a:p>
            <a:r>
              <a:rPr lang="en-US" dirty="0"/>
              <a:t>Me Easter Sunday -    Blocking my goal of getting to church onetime</a:t>
            </a:r>
          </a:p>
          <a:p>
            <a:r>
              <a:rPr lang="en-US" dirty="0"/>
              <a:t>Pastor who wants to reach the community for Christ</a:t>
            </a:r>
          </a:p>
          <a:p>
            <a:r>
              <a:rPr lang="en-US" dirty="0"/>
              <a:t>Parent wans to have a happy and Harmonious Family</a:t>
            </a:r>
          </a:p>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8</a:t>
            </a:fld>
            <a:endParaRPr lang="en-US"/>
          </a:p>
        </p:txBody>
      </p:sp>
    </p:spTree>
    <p:extLst>
      <p:ext uri="{BB962C8B-B14F-4D97-AF65-F5344CB8AC3E}">
        <p14:creationId xmlns:p14="http://schemas.microsoft.com/office/powerpoint/2010/main" val="1060732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parent whose life goal was to have a happy Christian family?  What if they made their goal “To become the person (spouse, parent, </a:t>
            </a:r>
            <a:r>
              <a:rPr lang="en-US" dirty="0" err="1"/>
              <a:t>etc</a:t>
            </a:r>
            <a:r>
              <a:rPr lang="en-US" dirty="0"/>
              <a:t>) that God wants them to become? Wouldn’t that </a:t>
            </a:r>
            <a:r>
              <a:rPr lang="en-US" dirty="0" err="1"/>
              <a:t>grealy</a:t>
            </a:r>
            <a:r>
              <a:rPr lang="en-US" dirty="0"/>
              <a:t> increase the chances of them having a happy, </a:t>
            </a:r>
            <a:r>
              <a:rPr lang="en-US" dirty="0" err="1"/>
              <a:t>harmonius</a:t>
            </a:r>
            <a:r>
              <a:rPr lang="en-US" dirty="0"/>
              <a:t> family?</a:t>
            </a:r>
          </a:p>
          <a:p>
            <a:endParaRPr lang="en-US" dirty="0"/>
          </a:p>
          <a:p>
            <a:r>
              <a:rPr lang="en-US" dirty="0"/>
              <a:t>In the garden, before the cross, Jesus prayed, not my will, but FATHER yours been done.</a:t>
            </a:r>
          </a:p>
          <a:p>
            <a:endParaRPr lang="en-US" dirty="0"/>
          </a:p>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9</a:t>
            </a:fld>
            <a:endParaRPr lang="en-US" dirty="0"/>
          </a:p>
        </p:txBody>
      </p:sp>
    </p:spTree>
    <p:extLst>
      <p:ext uri="{BB962C8B-B14F-4D97-AF65-F5344CB8AC3E}">
        <p14:creationId xmlns:p14="http://schemas.microsoft.com/office/powerpoint/2010/main" val="2256433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10</a:t>
            </a:fld>
            <a:endParaRPr lang="en-US" dirty="0"/>
          </a:p>
        </p:txBody>
      </p:sp>
    </p:spTree>
    <p:extLst>
      <p:ext uri="{BB962C8B-B14F-4D97-AF65-F5344CB8AC3E}">
        <p14:creationId xmlns:p14="http://schemas.microsoft.com/office/powerpoint/2010/main" val="2965280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SIGNIFICANCE  COMES FROM A PROPER USE OF TIME</a:t>
            </a:r>
          </a:p>
          <a:p>
            <a:endParaRPr lang="en-US" dirty="0"/>
          </a:p>
          <a:p>
            <a:r>
              <a:rPr lang="en-US" dirty="0"/>
              <a:t>Jim Elliot said “He is no fool who gives up what he can never keep, to gain what he can never loose”</a:t>
            </a:r>
          </a:p>
          <a:p>
            <a:endParaRPr lang="en-US" dirty="0"/>
          </a:p>
          <a:p>
            <a:r>
              <a:rPr lang="en-US" dirty="0"/>
              <a:t>What is forgotten in time of is little  significance. What is remembered for eternity is of great significance. </a:t>
            </a:r>
          </a:p>
          <a:p>
            <a:endParaRPr lang="en-US" dirty="0"/>
          </a:p>
          <a:p>
            <a:r>
              <a:rPr lang="en-US" dirty="0"/>
              <a:t>So if you want to increase the significance of how you spend your time, focus on things that will make an eternal difference.</a:t>
            </a:r>
          </a:p>
        </p:txBody>
      </p:sp>
      <p:sp>
        <p:nvSpPr>
          <p:cNvPr id="4" name="Slide Number Placeholder 3"/>
          <p:cNvSpPr>
            <a:spLocks noGrp="1"/>
          </p:cNvSpPr>
          <p:nvPr>
            <p:ph type="sldNum" sz="quarter" idx="5"/>
          </p:nvPr>
        </p:nvSpPr>
        <p:spPr/>
        <p:txBody>
          <a:bodyPr/>
          <a:lstStyle/>
          <a:p>
            <a:fld id="{14E03B18-F139-4B2C-9A44-4FF4F6AE68AC}" type="slidenum">
              <a:rPr lang="en-US" smtClean="0"/>
              <a:t>11</a:t>
            </a:fld>
            <a:endParaRPr lang="en-US" dirty="0"/>
          </a:p>
        </p:txBody>
      </p:sp>
    </p:spTree>
    <p:extLst>
      <p:ext uri="{BB962C8B-B14F-4D97-AF65-F5344CB8AC3E}">
        <p14:creationId xmlns:p14="http://schemas.microsoft.com/office/powerpoint/2010/main" val="3371113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12</a:t>
            </a:fld>
            <a:endParaRPr lang="en-US" dirty="0"/>
          </a:p>
        </p:txBody>
      </p:sp>
    </p:spTree>
    <p:extLst>
      <p:ext uri="{BB962C8B-B14F-4D97-AF65-F5344CB8AC3E}">
        <p14:creationId xmlns:p14="http://schemas.microsoft.com/office/powerpoint/2010/main" val="732218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Fulfilment comes from Serving Others</a:t>
            </a:r>
          </a:p>
          <a:p>
            <a:endParaRPr lang="en-US" dirty="0"/>
          </a:p>
          <a:p>
            <a:r>
              <a:rPr lang="en-US" dirty="0"/>
              <a:t>Peter write that each person should use whatever gifts he has received to serve others. 1 Peter 4:10</a:t>
            </a:r>
          </a:p>
          <a:p>
            <a:r>
              <a:rPr lang="en-US" dirty="0"/>
              <a:t>Jesus said the greatest among you would be the servant of all.</a:t>
            </a:r>
          </a:p>
          <a:p>
            <a:endParaRPr lang="en-US" dirty="0"/>
          </a:p>
          <a:p>
            <a:r>
              <a:rPr lang="en-US" dirty="0"/>
              <a:t>God is call is followers in ever every of society business, </a:t>
            </a:r>
            <a:r>
              <a:rPr lang="en-US" dirty="0" err="1"/>
              <a:t>indstury</a:t>
            </a:r>
            <a:r>
              <a:rPr lang="en-US" dirty="0"/>
              <a:t>, education, art, healthcare,  what ever </a:t>
            </a:r>
            <a:r>
              <a:rPr lang="en-US" dirty="0" err="1"/>
              <a:t>ti</a:t>
            </a:r>
            <a:r>
              <a:rPr lang="en-US" dirty="0"/>
              <a:t> is, is a high and holy </a:t>
            </a:r>
            <a:r>
              <a:rPr lang="en-US" dirty="0" err="1"/>
              <a:t>clling</a:t>
            </a:r>
            <a:r>
              <a:rPr lang="en-US" dirty="0"/>
              <a:t> where you are to make an eternal difference.</a:t>
            </a:r>
          </a:p>
          <a:p>
            <a:endParaRPr lang="en-US" dirty="0"/>
          </a:p>
          <a:p>
            <a:r>
              <a:rPr lang="en-US" dirty="0"/>
              <a:t>Podcast Dr Kent, Serving people for their sakes, not my own.</a:t>
            </a:r>
          </a:p>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13</a:t>
            </a:fld>
            <a:endParaRPr lang="en-US" dirty="0"/>
          </a:p>
        </p:txBody>
      </p:sp>
    </p:spTree>
    <p:extLst>
      <p:ext uri="{BB962C8B-B14F-4D97-AF65-F5344CB8AC3E}">
        <p14:creationId xmlns:p14="http://schemas.microsoft.com/office/powerpoint/2010/main" val="168934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14</a:t>
            </a:fld>
            <a:endParaRPr lang="en-US" dirty="0"/>
          </a:p>
        </p:txBody>
      </p:sp>
    </p:spTree>
    <p:extLst>
      <p:ext uri="{BB962C8B-B14F-4D97-AF65-F5344CB8AC3E}">
        <p14:creationId xmlns:p14="http://schemas.microsoft.com/office/powerpoint/2010/main" val="37787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SATISFACATION COMES FROM LIVING A QUALITY LIFE (not quantity)</a:t>
            </a:r>
          </a:p>
          <a:p>
            <a:endParaRPr lang="en-US" dirty="0"/>
          </a:p>
          <a:p>
            <a:r>
              <a:rPr lang="en-US" dirty="0"/>
              <a:t>The minimalistic generation has come from a group of  young adults who have sing all the things and unhappiness that money can buy.  So they are choosing to have a less clustered life.</a:t>
            </a:r>
          </a:p>
          <a:p>
            <a:endParaRPr lang="en-US" dirty="0"/>
          </a:p>
          <a:p>
            <a:r>
              <a:rPr lang="en-US" dirty="0"/>
              <a:t>Seek FIRST the kingdom of God and his Righteousness (Hebrews)</a:t>
            </a:r>
          </a:p>
          <a:p>
            <a:r>
              <a:rPr lang="en-US" dirty="0"/>
              <a:t>Through of everything and the sin that entangles us in the Race (Hebrews)</a:t>
            </a:r>
          </a:p>
          <a:p>
            <a:endParaRPr lang="en-US" dirty="0"/>
          </a:p>
          <a:p>
            <a:r>
              <a:rPr lang="en-US" dirty="0"/>
              <a:t>We achieve greater satisfaction from doing a few things well than from doing many things in a haphazard or hasty way.  Even relationally. We may have many friends but there are on a smaller group of truer friends.   Jesus ministered to the masses, the 70, the 12 disciples got most of his focus.</a:t>
            </a:r>
          </a:p>
        </p:txBody>
      </p:sp>
      <p:sp>
        <p:nvSpPr>
          <p:cNvPr id="4" name="Slide Number Placeholder 3"/>
          <p:cNvSpPr>
            <a:spLocks noGrp="1"/>
          </p:cNvSpPr>
          <p:nvPr>
            <p:ph type="sldNum" sz="quarter" idx="5"/>
          </p:nvPr>
        </p:nvSpPr>
        <p:spPr/>
        <p:txBody>
          <a:bodyPr/>
          <a:lstStyle/>
          <a:p>
            <a:fld id="{14E03B18-F139-4B2C-9A44-4FF4F6AE68AC}" type="slidenum">
              <a:rPr lang="en-US" smtClean="0"/>
              <a:t>15</a:t>
            </a:fld>
            <a:endParaRPr lang="en-US" dirty="0"/>
          </a:p>
        </p:txBody>
      </p:sp>
    </p:spTree>
    <p:extLst>
      <p:ext uri="{BB962C8B-B14F-4D97-AF65-F5344CB8AC3E}">
        <p14:creationId xmlns:p14="http://schemas.microsoft.com/office/powerpoint/2010/main" val="2517434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SATISFACATION COMES FROM LIVING A QUALITY LIFE (not quantity)</a:t>
            </a:r>
          </a:p>
          <a:p>
            <a:endParaRPr lang="en-US" dirty="0"/>
          </a:p>
          <a:p>
            <a:r>
              <a:rPr lang="en-US" dirty="0"/>
              <a:t>The minimalistic generation has come from a group of  young adults who have sing all the things and unhappiness that money can buy.  So they are choosing to have a less clustered life.</a:t>
            </a:r>
          </a:p>
          <a:p>
            <a:endParaRPr lang="en-US" dirty="0"/>
          </a:p>
          <a:p>
            <a:r>
              <a:rPr lang="en-US" dirty="0"/>
              <a:t>Seek FIRST the kingdom of God and his Righteousness (Hebrews)</a:t>
            </a:r>
          </a:p>
          <a:p>
            <a:r>
              <a:rPr lang="en-US" dirty="0"/>
              <a:t>Through of everything and the sin that entangles us in the Race (Hebrews)</a:t>
            </a:r>
          </a:p>
          <a:p>
            <a:endParaRPr lang="en-US" dirty="0"/>
          </a:p>
          <a:p>
            <a:r>
              <a:rPr lang="en-US" dirty="0"/>
              <a:t>We achieve greater satisfaction from doing a few things well than from doing many things in a haphazard or hasty way.  Even relationally. We may have many friends but there are on a smaller group of truer friends.   Jesus ministered to the masses, the 70, the 12 disciples got most of his focus.</a:t>
            </a:r>
          </a:p>
        </p:txBody>
      </p:sp>
      <p:sp>
        <p:nvSpPr>
          <p:cNvPr id="4" name="Slide Number Placeholder 3"/>
          <p:cNvSpPr>
            <a:spLocks noGrp="1"/>
          </p:cNvSpPr>
          <p:nvPr>
            <p:ph type="sldNum" sz="quarter" idx="5"/>
          </p:nvPr>
        </p:nvSpPr>
        <p:spPr/>
        <p:txBody>
          <a:bodyPr/>
          <a:lstStyle/>
          <a:p>
            <a:fld id="{14E03B18-F139-4B2C-9A44-4FF4F6AE68AC}" type="slidenum">
              <a:rPr lang="en-US" smtClean="0"/>
              <a:t>16</a:t>
            </a:fld>
            <a:endParaRPr lang="en-US" dirty="0"/>
          </a:p>
        </p:txBody>
      </p:sp>
    </p:spTree>
    <p:extLst>
      <p:ext uri="{BB962C8B-B14F-4D97-AF65-F5344CB8AC3E}">
        <p14:creationId xmlns:p14="http://schemas.microsoft.com/office/powerpoint/2010/main" val="153403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17</a:t>
            </a:fld>
            <a:endParaRPr lang="en-US" dirty="0"/>
          </a:p>
        </p:txBody>
      </p:sp>
    </p:spTree>
    <p:extLst>
      <p:ext uri="{BB962C8B-B14F-4D97-AF65-F5344CB8AC3E}">
        <p14:creationId xmlns:p14="http://schemas.microsoft.com/office/powerpoint/2010/main" val="3662065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HAPPINES COMES FROM WANTHING WHAT WE HAVE</a:t>
            </a:r>
          </a:p>
          <a:p>
            <a:endParaRPr lang="en-US" dirty="0"/>
          </a:p>
          <a:p>
            <a:r>
              <a:rPr lang="en-US" dirty="0"/>
              <a:t>In other words contentment.</a:t>
            </a:r>
          </a:p>
          <a:p>
            <a:endParaRPr lang="en-US" dirty="0"/>
          </a:p>
          <a:p>
            <a:r>
              <a:rPr lang="en-US" dirty="0"/>
              <a:t>I’m content with what I have until I get online, or walk through </a:t>
            </a:r>
            <a:r>
              <a:rPr lang="en-US" dirty="0" err="1"/>
              <a:t>Sams</a:t>
            </a:r>
            <a:r>
              <a:rPr lang="en-US" dirty="0"/>
              <a:t> Club, or see someone’s new SVU, or Truck.</a:t>
            </a:r>
          </a:p>
          <a:p>
            <a:endParaRPr lang="en-US" dirty="0"/>
          </a:p>
          <a:p>
            <a:r>
              <a:rPr lang="en-US" dirty="0"/>
              <a:t>Paul wrote to Timothy “Godliness with contentment is grate gain. For we brought nothing into the world, and we can take nothing out of it. But if we have food and clothing, we will be content with that. (1 Tim 6:6-8)</a:t>
            </a:r>
          </a:p>
          <a:p>
            <a:endParaRPr lang="en-US" dirty="0"/>
          </a:p>
          <a:p>
            <a:r>
              <a:rPr lang="en-US" dirty="0"/>
              <a:t>In other words happiness isn’t about having what you want. Its about wanting what  you already have.</a:t>
            </a:r>
          </a:p>
          <a:p>
            <a:endParaRPr lang="en-US" dirty="0"/>
          </a:p>
          <a:p>
            <a:r>
              <a:rPr lang="en-US" dirty="0"/>
              <a:t>More importantly, if you have a relationship with the Son of God, you have enteral life. You have ever spiritual blessings. He has promised to meet all of our needs. What else could we REALLY NEED?</a:t>
            </a:r>
          </a:p>
          <a:p>
            <a:endParaRPr lang="en-US" dirty="0"/>
          </a:p>
          <a:p>
            <a:r>
              <a:rPr lang="en-US" dirty="0"/>
              <a:t>Like David we should be able to say. “The Lord is my Shepheard. I shall not want (I lake no good thing). Psalm 23</a:t>
            </a:r>
          </a:p>
        </p:txBody>
      </p:sp>
      <p:sp>
        <p:nvSpPr>
          <p:cNvPr id="4" name="Slide Number Placeholder 3"/>
          <p:cNvSpPr>
            <a:spLocks noGrp="1"/>
          </p:cNvSpPr>
          <p:nvPr>
            <p:ph type="sldNum" sz="quarter" idx="5"/>
          </p:nvPr>
        </p:nvSpPr>
        <p:spPr/>
        <p:txBody>
          <a:bodyPr/>
          <a:lstStyle/>
          <a:p>
            <a:fld id="{14E03B18-F139-4B2C-9A44-4FF4F6AE68AC}" type="slidenum">
              <a:rPr lang="en-US" smtClean="0"/>
              <a:t>18</a:t>
            </a:fld>
            <a:endParaRPr lang="en-US" dirty="0"/>
          </a:p>
        </p:txBody>
      </p:sp>
    </p:spTree>
    <p:extLst>
      <p:ext uri="{BB962C8B-B14F-4D97-AF65-F5344CB8AC3E}">
        <p14:creationId xmlns:p14="http://schemas.microsoft.com/office/powerpoint/2010/main" val="785420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19</a:t>
            </a:fld>
            <a:endParaRPr lang="en-US" dirty="0"/>
          </a:p>
        </p:txBody>
      </p:sp>
    </p:spTree>
    <p:extLst>
      <p:ext uri="{BB962C8B-B14F-4D97-AF65-F5344CB8AC3E}">
        <p14:creationId xmlns:p14="http://schemas.microsoft.com/office/powerpoint/2010/main" val="3872970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COMES FROM ENJOING LIFE MOMENT-BY-MOMENT</a:t>
            </a:r>
          </a:p>
          <a:p>
            <a:endParaRPr lang="en-US" dirty="0"/>
          </a:p>
          <a:p>
            <a:r>
              <a:rPr lang="en-US" dirty="0"/>
              <a:t>Back to the goals. When we spend so much time planning to have fun, we may never get around to having fun.  Often the good times spontaneously happen in the margins of life.</a:t>
            </a:r>
          </a:p>
          <a:p>
            <a:endParaRPr lang="en-US" dirty="0"/>
          </a:p>
          <a:p>
            <a:r>
              <a:rPr lang="en-US" dirty="0"/>
              <a:t>When David had the Ark of LORD </a:t>
            </a:r>
            <a:r>
              <a:rPr lang="en-US" dirty="0" err="1"/>
              <a:t>retruend</a:t>
            </a:r>
            <a:r>
              <a:rPr lang="en-US" dirty="0"/>
              <a:t>, after it had been stolen by the Philistines, he broke out in a dance.   I dare say David had planned the dance.</a:t>
            </a:r>
          </a:p>
          <a:p>
            <a:endParaRPr lang="en-US" dirty="0"/>
          </a:p>
          <a:p>
            <a:r>
              <a:rPr lang="en-US" dirty="0"/>
              <a:t>We all need routine and order, but Enjoyment often comes when we are open to being interrupted.</a:t>
            </a:r>
          </a:p>
        </p:txBody>
      </p:sp>
      <p:sp>
        <p:nvSpPr>
          <p:cNvPr id="4" name="Slide Number Placeholder 3"/>
          <p:cNvSpPr>
            <a:spLocks noGrp="1"/>
          </p:cNvSpPr>
          <p:nvPr>
            <p:ph type="sldNum" sz="quarter" idx="5"/>
          </p:nvPr>
        </p:nvSpPr>
        <p:spPr/>
        <p:txBody>
          <a:bodyPr/>
          <a:lstStyle/>
          <a:p>
            <a:fld id="{14E03B18-F139-4B2C-9A44-4FF4F6AE68AC}" type="slidenum">
              <a:rPr lang="en-US" smtClean="0"/>
              <a:t>20</a:t>
            </a:fld>
            <a:endParaRPr lang="en-US" dirty="0"/>
          </a:p>
        </p:txBody>
      </p:sp>
    </p:spTree>
    <p:extLst>
      <p:ext uri="{BB962C8B-B14F-4D97-AF65-F5344CB8AC3E}">
        <p14:creationId xmlns:p14="http://schemas.microsoft.com/office/powerpoint/2010/main" val="2001590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21</a:t>
            </a:fld>
            <a:endParaRPr lang="en-US" dirty="0"/>
          </a:p>
        </p:txBody>
      </p:sp>
    </p:spTree>
    <p:extLst>
      <p:ext uri="{BB962C8B-B14F-4D97-AF65-F5344CB8AC3E}">
        <p14:creationId xmlns:p14="http://schemas.microsoft.com/office/powerpoint/2010/main" val="4063692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SECRUITY COMES FROM FOUCSING ON ETERNAL VALUES	</a:t>
            </a:r>
          </a:p>
          <a:p>
            <a:br>
              <a:rPr lang="en-US" dirty="0"/>
            </a:br>
            <a:r>
              <a:rPr lang="en-US" dirty="0"/>
              <a:t>The World has gotten a wakeup call with the COVID 19  Virus.    All temporary things seem very insecure..</a:t>
            </a:r>
          </a:p>
          <a:p>
            <a:endParaRPr lang="en-US" dirty="0"/>
          </a:p>
          <a:p>
            <a:r>
              <a:rPr lang="en-US" dirty="0"/>
              <a:t>But Spiritually you can never be more secure that you are right ow.  Jesus said in John 27 that no one could snatch us out of His hand.  Paul declared that nothing (look at the list!) can separate us from the love of God is Christ (Romans 8:35)</a:t>
            </a:r>
          </a:p>
        </p:txBody>
      </p:sp>
      <p:sp>
        <p:nvSpPr>
          <p:cNvPr id="4" name="Slide Number Placeholder 3"/>
          <p:cNvSpPr>
            <a:spLocks noGrp="1"/>
          </p:cNvSpPr>
          <p:nvPr>
            <p:ph type="sldNum" sz="quarter" idx="5"/>
          </p:nvPr>
        </p:nvSpPr>
        <p:spPr/>
        <p:txBody>
          <a:bodyPr/>
          <a:lstStyle/>
          <a:p>
            <a:fld id="{14E03B18-F139-4B2C-9A44-4FF4F6AE68AC}" type="slidenum">
              <a:rPr lang="en-US" smtClean="0"/>
              <a:t>22</a:t>
            </a:fld>
            <a:endParaRPr lang="en-US" dirty="0"/>
          </a:p>
        </p:txBody>
      </p:sp>
    </p:spTree>
    <p:extLst>
      <p:ext uri="{BB962C8B-B14F-4D97-AF65-F5344CB8AC3E}">
        <p14:creationId xmlns:p14="http://schemas.microsoft.com/office/powerpoint/2010/main" val="3646011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23</a:t>
            </a:fld>
            <a:endParaRPr lang="en-US" dirty="0"/>
          </a:p>
        </p:txBody>
      </p:sp>
    </p:spTree>
    <p:extLst>
      <p:ext uri="{BB962C8B-B14F-4D97-AF65-F5344CB8AC3E}">
        <p14:creationId xmlns:p14="http://schemas.microsoft.com/office/powerpoint/2010/main" val="2776327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PEACE COMES FROM QUIETIING THE INNER STORM</a:t>
            </a:r>
          </a:p>
          <a:p>
            <a:endParaRPr lang="en-US" dirty="0"/>
          </a:p>
          <a:p>
            <a:r>
              <a:rPr lang="en-US" dirty="0"/>
              <a:t>We are to separate not  from the world, but for the world.  We draw away, just like Jesus to be alone. Sabbath and rest, so we can be fruitful.</a:t>
            </a:r>
          </a:p>
          <a:p>
            <a:endParaRPr lang="en-US" dirty="0"/>
          </a:p>
          <a:p>
            <a:r>
              <a:rPr lang="en-US" dirty="0"/>
              <a:t>It only occurred to me in the past few years that God made man on the 6</a:t>
            </a:r>
            <a:r>
              <a:rPr lang="en-US" baseline="30000" dirty="0"/>
              <a:t>th</a:t>
            </a:r>
            <a:r>
              <a:rPr lang="en-US" dirty="0"/>
              <a:t> day of creation and then rested on the 7</a:t>
            </a:r>
            <a:r>
              <a:rPr lang="en-US" baseline="30000" dirty="0"/>
              <a:t>th</a:t>
            </a:r>
            <a:r>
              <a:rPr lang="en-US" dirty="0"/>
              <a:t>.  Mans’s first day was a day of rest. So it is with us.  </a:t>
            </a:r>
          </a:p>
          <a:p>
            <a:endParaRPr lang="en-US" dirty="0"/>
          </a:p>
          <a:p>
            <a:r>
              <a:rPr lang="en-US" dirty="0"/>
              <a:t>We should not expect to enjoy the fruit of peace that Jesus </a:t>
            </a:r>
            <a:r>
              <a:rPr lang="en-US" dirty="0" err="1"/>
              <a:t>Givies</a:t>
            </a:r>
            <a:r>
              <a:rPr lang="en-US" dirty="0"/>
              <a:t> (The peace of God) (John 14:27) if we haven’t taken time to cultivate it in our life.</a:t>
            </a:r>
          </a:p>
        </p:txBody>
      </p:sp>
      <p:sp>
        <p:nvSpPr>
          <p:cNvPr id="4" name="Slide Number Placeholder 3"/>
          <p:cNvSpPr>
            <a:spLocks noGrp="1"/>
          </p:cNvSpPr>
          <p:nvPr>
            <p:ph type="sldNum" sz="quarter" idx="5"/>
          </p:nvPr>
        </p:nvSpPr>
        <p:spPr/>
        <p:txBody>
          <a:bodyPr/>
          <a:lstStyle/>
          <a:p>
            <a:fld id="{14E03B18-F139-4B2C-9A44-4FF4F6AE68AC}" type="slidenum">
              <a:rPr lang="en-US" smtClean="0"/>
              <a:t>24</a:t>
            </a:fld>
            <a:endParaRPr lang="en-US" dirty="0"/>
          </a:p>
        </p:txBody>
      </p:sp>
    </p:spTree>
    <p:extLst>
      <p:ext uri="{BB962C8B-B14F-4D97-AF65-F5344CB8AC3E}">
        <p14:creationId xmlns:p14="http://schemas.microsoft.com/office/powerpoint/2010/main" val="2802416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DIFFICULTIES HELP US TOWARD THE GOAL	</a:t>
            </a:r>
          </a:p>
          <a:p>
            <a:endParaRPr lang="en-US" dirty="0"/>
          </a:p>
          <a:p>
            <a:r>
              <a:rPr lang="en-US" dirty="0"/>
              <a:t>You may think that your past or present circumstances are so difficult that they are topping you from becoming the person God wants you to be, but actually the opposite is true.</a:t>
            </a:r>
          </a:p>
          <a:p>
            <a:endParaRPr lang="en-US" dirty="0"/>
          </a:p>
          <a:p>
            <a:r>
              <a:rPr lang="en-US" dirty="0"/>
              <a:t>Paul wrote in Romans 5:3-4 “we know that suffering produces perseverance; perseverance, character; and character, hope.</a:t>
            </a:r>
          </a:p>
          <a:p>
            <a:endParaRPr lang="en-US" dirty="0"/>
          </a:p>
          <a:p>
            <a:r>
              <a:rPr lang="en-US" dirty="0"/>
              <a:t>James offered similar words in James 1:2-4</a:t>
            </a:r>
          </a:p>
          <a:p>
            <a:r>
              <a:rPr lang="en-US" dirty="0"/>
              <a:t>“Consider it pure joy, my brothers and sisters, whenever you face trials of many kinds, because you know that the testing of your faith produces perseverance. Let perseverance finish its work so that you may be mature and complete, not lacking anything.</a:t>
            </a:r>
          </a:p>
          <a:p>
            <a:endParaRPr lang="en-US" dirty="0"/>
          </a:p>
          <a:p>
            <a:r>
              <a:rPr lang="en-US" dirty="0"/>
              <a:t>So many people FEEL HOPLESS.  Marriage gets hard, so we try changing spouses.  Others feel their jobs or churches are hopeless so they move on. Only to discover the next spouse, job, church is just as hopeless.</a:t>
            </a:r>
          </a:p>
          <a:p>
            <a:endParaRPr lang="en-US" dirty="0"/>
          </a:p>
          <a:p>
            <a:r>
              <a:rPr lang="en-US" dirty="0"/>
              <a:t>Let me give it to you straight?  I’m not saying there is NEVER a time to change, but for most of we need to “STAY and GROW”.   If we are running from our own immaturity it will follow us wherever we go</a:t>
            </a:r>
          </a:p>
          <a:p>
            <a:endParaRPr lang="en-US" dirty="0"/>
          </a:p>
          <a:p>
            <a:r>
              <a:rPr lang="en-US" dirty="0"/>
              <a:t>We all desire Mountain top experiences, but the fertile soil of growth is in the valley.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4497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26</a:t>
            </a:fld>
            <a:endParaRPr lang="en-US" dirty="0"/>
          </a:p>
        </p:txBody>
      </p:sp>
    </p:spTree>
    <p:extLst>
      <p:ext uri="{BB962C8B-B14F-4D97-AF65-F5344CB8AC3E}">
        <p14:creationId xmlns:p14="http://schemas.microsoft.com/office/powerpoint/2010/main" val="2908820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future is bright.  YES we are all going to die.  But for a life surrender to Christ we can say with the Apostle Paul “For me to live is Christ and to die is gain.” Phil 1:21</a:t>
            </a:r>
          </a:p>
          <a:p>
            <a:endParaRPr lang="en-US" dirty="0"/>
          </a:p>
          <a:p>
            <a:r>
              <a:rPr lang="en-US" dirty="0"/>
              <a:t>If we try getting our IDENTITY (Significance, Security, and </a:t>
            </a:r>
            <a:r>
              <a:rPr lang="en-US" dirty="0" err="1"/>
              <a:t>Acceptace</a:t>
            </a:r>
            <a:r>
              <a:rPr lang="en-US" dirty="0"/>
              <a:t> ) If we try to get it from </a:t>
            </a:r>
            <a:r>
              <a:rPr lang="en-US" dirty="0" err="1"/>
              <a:t>anthing</a:t>
            </a:r>
            <a:r>
              <a:rPr lang="en-US" dirty="0"/>
              <a:t> or anyone else, in the end we will </a:t>
            </a:r>
            <a:r>
              <a:rPr lang="en-US" dirty="0" err="1"/>
              <a:t>losue</a:t>
            </a:r>
            <a:r>
              <a:rPr lang="en-US" dirty="0"/>
              <a:t> our self, our Soul, our identity. But walk Free in Christ, we can enjoy something we can never loose.  Knowing and being Known by the God who created it all and is bring it all to a ultimate conclusion </a:t>
            </a:r>
            <a:r>
              <a:rPr lang="en-US" dirty="0" err="1"/>
              <a:t>oneday</a:t>
            </a:r>
            <a:r>
              <a:rPr lang="en-US" dirty="0"/>
              <a:t>.</a:t>
            </a:r>
          </a:p>
          <a:p>
            <a:endParaRPr lang="en-US" dirty="0"/>
          </a:p>
          <a:p>
            <a:r>
              <a:rPr lang="en-US" dirty="0"/>
              <a:t>Its OK if you don’t feel like you are very far down the road. Maybe you </a:t>
            </a:r>
            <a:r>
              <a:rPr lang="en-US" dirty="0" err="1"/>
              <a:t>justed</a:t>
            </a:r>
            <a:r>
              <a:rPr lang="en-US" dirty="0"/>
              <a:t> started.  But you should leave here knowing that nothing and no one can stop you from becoming the </a:t>
            </a:r>
            <a:r>
              <a:rPr lang="en-US" dirty="0" err="1"/>
              <a:t>peson</a:t>
            </a:r>
            <a:r>
              <a:rPr lang="en-US" dirty="0"/>
              <a:t> God wants you to be.  Remember its who you are (Character) not what you do that He is after.</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27</a:t>
            </a:fld>
            <a:endParaRPr lang="en-US" dirty="0"/>
          </a:p>
        </p:txBody>
      </p:sp>
    </p:spTree>
    <p:extLst>
      <p:ext uri="{BB962C8B-B14F-4D97-AF65-F5344CB8AC3E}">
        <p14:creationId xmlns:p14="http://schemas.microsoft.com/office/powerpoint/2010/main" val="3541223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E03B18-F139-4B2C-9A44-4FF4F6AE68AC}" type="slidenum">
              <a:rPr lang="en-US" smtClean="0"/>
              <a:t>28</a:t>
            </a:fld>
            <a:endParaRPr lang="en-US" dirty="0"/>
          </a:p>
        </p:txBody>
      </p:sp>
    </p:spTree>
    <p:extLst>
      <p:ext uri="{BB962C8B-B14F-4D97-AF65-F5344CB8AC3E}">
        <p14:creationId xmlns:p14="http://schemas.microsoft.com/office/powerpoint/2010/main" val="1879756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03B18-F139-4B2C-9A44-4FF4F6AE68A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1914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31</a:t>
            </a:fld>
            <a:endParaRPr lang="en-US" dirty="0"/>
          </a:p>
        </p:txBody>
      </p:sp>
    </p:spTree>
    <p:extLst>
      <p:ext uri="{BB962C8B-B14F-4D97-AF65-F5344CB8AC3E}">
        <p14:creationId xmlns:p14="http://schemas.microsoft.com/office/powerpoint/2010/main" val="2530063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E108F-E9A8-4AB7-B136-4EF6262005D1}" type="slidenum">
              <a:rPr lang="en-US" smtClean="0"/>
              <a:t>32</a:t>
            </a:fld>
            <a:endParaRPr lang="en-US" dirty="0"/>
          </a:p>
        </p:txBody>
      </p:sp>
    </p:spTree>
    <p:extLst>
      <p:ext uri="{BB962C8B-B14F-4D97-AF65-F5344CB8AC3E}">
        <p14:creationId xmlns:p14="http://schemas.microsoft.com/office/powerpoint/2010/main" val="17230774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6060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049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already have what w need.</a:t>
            </a:r>
          </a:p>
          <a:p>
            <a:r>
              <a:rPr lang="en-US" dirty="0"/>
              <a:t>We share God’s nature</a:t>
            </a:r>
          </a:p>
          <a:p>
            <a:r>
              <a:rPr lang="en-US" dirty="0"/>
              <a:t>Starting with Faith as the foundation.</a:t>
            </a:r>
          </a:p>
          <a:p>
            <a:r>
              <a:rPr lang="en-US" dirty="0"/>
              <a:t>Now Supplement with these</a:t>
            </a:r>
          </a:p>
          <a:p>
            <a:r>
              <a:rPr lang="en-US" dirty="0"/>
              <a:t>Here we have a list of character qualities.  This is where we begin o understand God’s goal for our lives.</a:t>
            </a:r>
          </a:p>
          <a:p>
            <a:r>
              <a:rPr lang="en-US" dirty="0"/>
              <a:t>His primary concern is not so much what we DO but what we are LIKE.   What we DO will flow from who we ARE</a:t>
            </a:r>
          </a:p>
          <a:p>
            <a:r>
              <a:rPr lang="en-US" dirty="0"/>
              <a:t>Jesus is the only person who has ever perfectly reflected these character qualities.  However GODs will for us is that we be “conformed to the image of his Son” Romans 8:29</a:t>
            </a:r>
          </a:p>
          <a:p>
            <a:r>
              <a:rPr lang="en-US" dirty="0"/>
              <a:t>That means that God doesn’t want us to look like pictures of Jesus and 30 year old middle eastern man from the 1</a:t>
            </a:r>
            <a:r>
              <a:rPr lang="en-US" baseline="30000" dirty="0"/>
              <a:t>st</a:t>
            </a:r>
            <a:r>
              <a:rPr lang="en-US" dirty="0"/>
              <a:t> century. NO He Wants to change in Character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E108F-E9A8-4AB7-B136-4EF6262005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3606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1D28-8691-4784-B52C-C8C79FFAAE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A51195-538A-4258-9CAD-95E2C57A77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B7177E-B442-4F78-BA0A-52EA202F219E}"/>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5" name="Footer Placeholder 4">
            <a:extLst>
              <a:ext uri="{FF2B5EF4-FFF2-40B4-BE49-F238E27FC236}">
                <a16:creationId xmlns:a16="http://schemas.microsoft.com/office/drawing/2014/main" id="{601602B9-16B5-4823-9A70-77C69DDDB1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3E890D-1397-4C75-97C5-CDA6DFE25E8C}"/>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43323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DF19-EE26-4A43-93FE-B2A4F237C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088092-4915-4EFC-9296-CA72CCED0A2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25C7D-D8EB-4E2C-B513-4BA828E3BEEB}"/>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5" name="Footer Placeholder 4">
            <a:extLst>
              <a:ext uri="{FF2B5EF4-FFF2-40B4-BE49-F238E27FC236}">
                <a16:creationId xmlns:a16="http://schemas.microsoft.com/office/drawing/2014/main" id="{019975EB-A6A2-43A2-B813-F32BA31629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F97CAC-C820-49F8-9DBD-631F1C7594E2}"/>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285894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65D9-E623-4B43-B443-5221A35E1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903E8F-1C5C-4CD3-B8AD-FAE167853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5C6083-D702-4738-9971-89E66F1F6F40}"/>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5" name="Footer Placeholder 4">
            <a:extLst>
              <a:ext uri="{FF2B5EF4-FFF2-40B4-BE49-F238E27FC236}">
                <a16:creationId xmlns:a16="http://schemas.microsoft.com/office/drawing/2014/main" id="{E70FB3D5-DA81-476C-B0F0-A196BA7FDE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368BFA-CE4B-479E-9E04-FD46461DCFF5}"/>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55513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197F-7629-4D2E-8A19-16F64453E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E5DFA-3A18-4535-9507-D04FE596EA8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6C67A9-7445-49F1-88BB-6F42CBCE72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001B2-4BD9-48D5-92BB-9B0406ED84A2}"/>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6" name="Footer Placeholder 5">
            <a:extLst>
              <a:ext uri="{FF2B5EF4-FFF2-40B4-BE49-F238E27FC236}">
                <a16:creationId xmlns:a16="http://schemas.microsoft.com/office/drawing/2014/main" id="{3697859B-4D17-4D77-890A-E83A039E5F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7C5881-238F-45A7-8604-7C334B69F55E}"/>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2934057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F114-A74D-4586-9D61-F6FD4C118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C49EE-8D89-4256-A5E4-E20640D84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DA1835-7F30-4844-A2F8-5729F24CC4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D1D47E-548D-4CDC-AD1E-B1AB3FA473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D457C1-ADEB-4D32-ACA0-4AD541F460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A0FA7-3391-4334-81A6-434328F4CB94}"/>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8" name="Footer Placeholder 7">
            <a:extLst>
              <a:ext uri="{FF2B5EF4-FFF2-40B4-BE49-F238E27FC236}">
                <a16:creationId xmlns:a16="http://schemas.microsoft.com/office/drawing/2014/main" id="{696AA2B5-6FCC-4D83-AEC7-CC0101FBF77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EFE4337-D5C2-4DBE-B1F4-4F12A5A9B0C0}"/>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830061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5431-5B1B-45F2-B61A-A53E272086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0EB5C2-46B2-417E-9327-E15D4F74F710}"/>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4" name="Footer Placeholder 3">
            <a:extLst>
              <a:ext uri="{FF2B5EF4-FFF2-40B4-BE49-F238E27FC236}">
                <a16:creationId xmlns:a16="http://schemas.microsoft.com/office/drawing/2014/main" id="{E5F9DC72-0AB0-452C-9FB5-BD757CC9542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DD74C4E-5221-4A58-A6E7-84C7E3272D7E}"/>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64988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02868-2865-4891-82B8-7C1AF8ADFBA9}"/>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3" name="Footer Placeholder 2">
            <a:extLst>
              <a:ext uri="{FF2B5EF4-FFF2-40B4-BE49-F238E27FC236}">
                <a16:creationId xmlns:a16="http://schemas.microsoft.com/office/drawing/2014/main" id="{3BE6F35D-277A-4D27-ABC0-8515BF3866C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8539D1-4EC1-434C-8897-437F26DC8311}"/>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57267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EF57-03A6-4921-AB58-718CD5169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86DD3E-6534-4CD7-9226-0039BEA91A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D70C50-9010-4BEF-B366-37308F19A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74C783-55D2-40B4-89B4-174E3D5B0E5D}"/>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6" name="Footer Placeholder 5">
            <a:extLst>
              <a:ext uri="{FF2B5EF4-FFF2-40B4-BE49-F238E27FC236}">
                <a16:creationId xmlns:a16="http://schemas.microsoft.com/office/drawing/2014/main" id="{E56EAC5A-A5E7-47F4-80B0-70778C79A6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FCD437-E38F-413D-8502-5981263F16E8}"/>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90841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59B3-670C-4723-A137-5E032397F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EF1C9-5AA8-4FC4-9739-604569B28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35C5ADA-6E9B-4EF2-B35F-9A256C9E9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9A3149-E0BF-48F5-A7BA-AE29FC76B9B9}"/>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6" name="Footer Placeholder 5">
            <a:extLst>
              <a:ext uri="{FF2B5EF4-FFF2-40B4-BE49-F238E27FC236}">
                <a16:creationId xmlns:a16="http://schemas.microsoft.com/office/drawing/2014/main" id="{63A6352E-00EA-4F5E-9F9B-9EC5F967C7F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919CF8-3700-4850-B74F-04D3C5B999FD}"/>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128439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E66D-6E33-4704-95A9-C9E9DFF133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274616-B25C-400B-BBB5-E4B3CB34949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DF4B-0C62-45E7-AFC9-35F9BE4CBC21}"/>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5" name="Footer Placeholder 4">
            <a:extLst>
              <a:ext uri="{FF2B5EF4-FFF2-40B4-BE49-F238E27FC236}">
                <a16:creationId xmlns:a16="http://schemas.microsoft.com/office/drawing/2014/main" id="{1FC7E931-1339-4999-AD7A-07F1668EAC7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6F7A0C-A0B2-48B0-8E0C-F6AA9F775ACC}"/>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45293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9752D-92AC-4291-B5B5-83553A2705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35F748-4155-4055-BB9B-EB784D8CE6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377DD-E9CE-4B1E-91DF-383076976F3A}"/>
              </a:ext>
            </a:extLst>
          </p:cNvPr>
          <p:cNvSpPr>
            <a:spLocks noGrp="1"/>
          </p:cNvSpPr>
          <p:nvPr>
            <p:ph type="dt" sz="half" idx="10"/>
          </p:nvPr>
        </p:nvSpPr>
        <p:spPr/>
        <p:txBody>
          <a:bodyPr/>
          <a:lstStyle/>
          <a:p>
            <a:fld id="{12551079-BE47-416B-A88A-14EEA2FA2FA2}" type="datetimeFigureOut">
              <a:rPr lang="en-US" smtClean="0"/>
              <a:t>12/8/2021</a:t>
            </a:fld>
            <a:endParaRPr lang="en-US" dirty="0"/>
          </a:p>
        </p:txBody>
      </p:sp>
      <p:sp>
        <p:nvSpPr>
          <p:cNvPr id="5" name="Footer Placeholder 4">
            <a:extLst>
              <a:ext uri="{FF2B5EF4-FFF2-40B4-BE49-F238E27FC236}">
                <a16:creationId xmlns:a16="http://schemas.microsoft.com/office/drawing/2014/main" id="{AE6C2927-3A63-4382-B7FC-66DD50DB0E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A2DE2E-FF40-4F65-9033-977226BBD936}"/>
              </a:ext>
            </a:extLst>
          </p:cNvPr>
          <p:cNvSpPr>
            <a:spLocks noGrp="1"/>
          </p:cNvSpPr>
          <p:nvPr>
            <p:ph type="sldNum" sz="quarter" idx="12"/>
          </p:nvPr>
        </p:nvSpPr>
        <p:spPr/>
        <p:txBody>
          <a:bodyPr/>
          <a:lstStyle/>
          <a:p>
            <a:fld id="{920002AA-8EF4-46B1-9294-8A7021AD6825}" type="slidenum">
              <a:rPr lang="en-US" smtClean="0"/>
              <a:t>‹#›</a:t>
            </a:fld>
            <a:endParaRPr lang="en-US" dirty="0"/>
          </a:p>
        </p:txBody>
      </p:sp>
    </p:spTree>
    <p:extLst>
      <p:ext uri="{BB962C8B-B14F-4D97-AF65-F5344CB8AC3E}">
        <p14:creationId xmlns:p14="http://schemas.microsoft.com/office/powerpoint/2010/main" val="337831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Footer Placeholder 8"/>
          <p:cNvSpPr txBox="1">
            <a:spLocks noGrp="1"/>
          </p:cNvSpPr>
          <p:nvPr>
            <p:ph type="ftr" sz="quarter" idx="9"/>
          </p:nvPr>
        </p:nvSpPr>
        <p:spPr/>
        <p:txBody>
          <a:bodyPr/>
          <a:lstStyle>
            <a:lvl1pPr>
              <a:defRPr/>
            </a:lvl1pPr>
          </a:lstStyle>
          <a:p>
            <a:pPr lvl="0"/>
            <a:endParaRPr lang="en-US" dirty="0"/>
          </a:p>
        </p:txBody>
      </p:sp>
    </p:spTree>
    <p:extLst>
      <p:ext uri="{BB962C8B-B14F-4D97-AF65-F5344CB8AC3E}">
        <p14:creationId xmlns:p14="http://schemas.microsoft.com/office/powerpoint/2010/main" val="1739947576"/>
      </p:ext>
    </p:extLst>
  </p:cSld>
  <p:clrMapOvr>
    <a:masterClrMapping/>
  </p:clrMapOvr>
  <p:transition spd="slow" advTm="6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4140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0280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0884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5203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2758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7364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6357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59940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26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922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8022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Footer Placeholder 8"/>
          <p:cNvSpPr txBox="1">
            <a:spLocks noGrp="1"/>
          </p:cNvSpPr>
          <p:nvPr>
            <p:ph type="ftr" sz="quarter" idx="9"/>
          </p:nvPr>
        </p:nvSpPr>
        <p:spPr/>
        <p:txBody>
          <a:bodyPr/>
          <a:lstStyle>
            <a:lvl1pPr>
              <a:defRPr/>
            </a:lvl1pPr>
          </a:lstStyle>
          <a:p>
            <a:pPr lvl="0"/>
            <a:endParaRPr lang="en-US" dirty="0"/>
          </a:p>
        </p:txBody>
      </p:sp>
    </p:spTree>
    <p:extLst>
      <p:ext uri="{BB962C8B-B14F-4D97-AF65-F5344CB8AC3E}">
        <p14:creationId xmlns:p14="http://schemas.microsoft.com/office/powerpoint/2010/main" val="1162922611"/>
      </p:ext>
    </p:extLst>
  </p:cSld>
  <p:clrMapOvr>
    <a:masterClrMapping/>
  </p:clrMapOvr>
  <p:transition spd="slow" advTm="6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BC6F2-264B-43B3-B58E-D83CA94C5C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83785D-78E4-41BF-826C-E47200793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B6ED6-D370-445F-BDE0-B94DB1217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51079-BE47-416B-A88A-14EEA2FA2FA2}" type="datetimeFigureOut">
              <a:rPr lang="en-US" smtClean="0"/>
              <a:t>12/8/2021</a:t>
            </a:fld>
            <a:endParaRPr lang="en-US" dirty="0"/>
          </a:p>
        </p:txBody>
      </p:sp>
      <p:sp>
        <p:nvSpPr>
          <p:cNvPr id="5" name="Footer Placeholder 4">
            <a:extLst>
              <a:ext uri="{FF2B5EF4-FFF2-40B4-BE49-F238E27FC236}">
                <a16:creationId xmlns:a16="http://schemas.microsoft.com/office/drawing/2014/main" id="{DC5BFBC4-CBF7-4E4D-B973-224AFE1A6D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A88FC9B-46DF-4A52-87B4-4D6131F51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02AA-8EF4-46B1-9294-8A7021AD6825}" type="slidenum">
              <a:rPr lang="en-US" smtClean="0"/>
              <a:t>‹#›</a:t>
            </a:fld>
            <a:endParaRPr lang="en-US" dirty="0"/>
          </a:p>
        </p:txBody>
      </p:sp>
    </p:spTree>
    <p:extLst>
      <p:ext uri="{BB962C8B-B14F-4D97-AF65-F5344CB8AC3E}">
        <p14:creationId xmlns:p14="http://schemas.microsoft.com/office/powerpoint/2010/main" val="3124463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E3C2F32-332F-48B5-9A78-10B79C5521B0}" type="datetimeFigureOut">
              <a:rPr lang="en-US" smtClean="0">
                <a:solidFill>
                  <a:prstClr val="black">
                    <a:tint val="75000"/>
                  </a:prstClr>
                </a:solidFill>
                <a:latin typeface="Calibri"/>
              </a:rPr>
              <a:pPr/>
              <a:t>12/8/2021</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B722A60-87A5-4578-9F2C-EC88FEA1BCB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60849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14C4-A7AE-47ED-A645-2291505A2DB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D85AA0-85EE-4AA7-8B5A-E248F6F144EA}"/>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0556279A-51EC-4CB6-BF6C-3F49D5290BEE}"/>
              </a:ext>
            </a:extLst>
          </p:cNvPr>
          <p:cNvPicPr>
            <a:picLocks noChangeAspect="1"/>
          </p:cNvPicPr>
          <p:nvPr/>
        </p:nvPicPr>
        <p:blipFill rotWithShape="1">
          <a:blip r:embed="rId3"/>
          <a:srcRect r="1250" b="-299"/>
          <a:stretch/>
        </p:blipFill>
        <p:spPr>
          <a:xfrm>
            <a:off x="0" y="-37070"/>
            <a:ext cx="12039600" cy="6895069"/>
          </a:xfrm>
          <a:prstGeom prst="rect">
            <a:avLst/>
          </a:prstGeom>
        </p:spPr>
      </p:pic>
    </p:spTree>
    <p:extLst>
      <p:ext uri="{BB962C8B-B14F-4D97-AF65-F5344CB8AC3E}">
        <p14:creationId xmlns:p14="http://schemas.microsoft.com/office/powerpoint/2010/main" val="301319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04951-82E3-4603-8DBE-A54E6AADB4A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6737FD1-B9A4-4AE3-92E2-9A703C03A125}"/>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0690BB24-5E1B-4907-9DD9-2E03ED7942FD}"/>
              </a:ext>
            </a:extLst>
          </p:cNvPr>
          <p:cNvPicPr>
            <a:picLocks noChangeAspect="1"/>
          </p:cNvPicPr>
          <p:nvPr/>
        </p:nvPicPr>
        <p:blipFill>
          <a:blip r:embed="rId3"/>
          <a:stretch>
            <a:fillRect/>
          </a:stretch>
        </p:blipFill>
        <p:spPr>
          <a:xfrm>
            <a:off x="11674" y="0"/>
            <a:ext cx="12168652" cy="6858000"/>
          </a:xfrm>
          <a:prstGeom prst="rect">
            <a:avLst/>
          </a:prstGeom>
        </p:spPr>
      </p:pic>
      <p:sp>
        <p:nvSpPr>
          <p:cNvPr id="7" name="TextBox 6">
            <a:extLst>
              <a:ext uri="{FF2B5EF4-FFF2-40B4-BE49-F238E27FC236}">
                <a16:creationId xmlns:a16="http://schemas.microsoft.com/office/drawing/2014/main" id="{F53C1EEB-5E73-4B6D-AA6F-8A6BC890FAAD}"/>
              </a:ext>
            </a:extLst>
          </p:cNvPr>
          <p:cNvSpPr txBox="1"/>
          <p:nvPr/>
        </p:nvSpPr>
        <p:spPr>
          <a:xfrm>
            <a:off x="7968343" y="868365"/>
            <a:ext cx="3614057" cy="1107996"/>
          </a:xfrm>
          <a:prstGeom prst="rect">
            <a:avLst/>
          </a:prstGeom>
          <a:noFill/>
        </p:spPr>
        <p:txBody>
          <a:bodyPr wrap="square" rtlCol="0">
            <a:spAutoFit/>
          </a:bodyPr>
          <a:lstStyle/>
          <a:p>
            <a:r>
              <a:rPr lang="en-US" sz="6600" dirty="0"/>
              <a:t>ATTITUDE</a:t>
            </a:r>
          </a:p>
        </p:txBody>
      </p:sp>
    </p:spTree>
    <p:extLst>
      <p:ext uri="{BB962C8B-B14F-4D97-AF65-F5344CB8AC3E}">
        <p14:creationId xmlns:p14="http://schemas.microsoft.com/office/powerpoint/2010/main" val="336078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4D7E3-E74F-4189-8978-671808A2011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048B8F3-411C-4485-9AC8-8D4B9D302BFD}"/>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D04F45F-41A8-4760-9841-BC999FC0BD1F}"/>
              </a:ext>
            </a:extLst>
          </p:cNvPr>
          <p:cNvPicPr>
            <a:picLocks noChangeAspect="1"/>
          </p:cNvPicPr>
          <p:nvPr/>
        </p:nvPicPr>
        <p:blipFill>
          <a:blip r:embed="rId3"/>
          <a:stretch>
            <a:fillRect/>
          </a:stretch>
        </p:blipFill>
        <p:spPr>
          <a:xfrm>
            <a:off x="31751" y="0"/>
            <a:ext cx="12128500" cy="6858000"/>
          </a:xfrm>
          <a:prstGeom prst="rect">
            <a:avLst/>
          </a:prstGeom>
        </p:spPr>
      </p:pic>
      <p:sp>
        <p:nvSpPr>
          <p:cNvPr id="5" name="TextBox 4">
            <a:extLst>
              <a:ext uri="{FF2B5EF4-FFF2-40B4-BE49-F238E27FC236}">
                <a16:creationId xmlns:a16="http://schemas.microsoft.com/office/drawing/2014/main" id="{CEBBD4C4-4B53-4AF5-ABF3-40651B223DB5}"/>
              </a:ext>
            </a:extLst>
          </p:cNvPr>
          <p:cNvSpPr txBox="1"/>
          <p:nvPr/>
        </p:nvSpPr>
        <p:spPr>
          <a:xfrm>
            <a:off x="7336972" y="524861"/>
            <a:ext cx="4942114" cy="1107996"/>
          </a:xfrm>
          <a:prstGeom prst="rect">
            <a:avLst/>
          </a:prstGeom>
          <a:noFill/>
        </p:spPr>
        <p:txBody>
          <a:bodyPr wrap="square" rtlCol="0">
            <a:spAutoFit/>
          </a:bodyPr>
          <a:lstStyle/>
          <a:p>
            <a:r>
              <a:rPr lang="en-US" sz="6600" dirty="0"/>
              <a:t>KNOWLEDGE</a:t>
            </a:r>
          </a:p>
        </p:txBody>
      </p:sp>
    </p:spTree>
    <p:extLst>
      <p:ext uri="{BB962C8B-B14F-4D97-AF65-F5344CB8AC3E}">
        <p14:creationId xmlns:p14="http://schemas.microsoft.com/office/powerpoint/2010/main" val="208062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4081D-D1AA-40B8-B6AB-4FFD5B98210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A4F6FD6-3F80-410B-B270-DE41205D07A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84D409DE-6EA2-4584-B5CE-7F60BF447860}"/>
              </a:ext>
            </a:extLst>
          </p:cNvPr>
          <p:cNvPicPr>
            <a:picLocks noChangeAspect="1"/>
          </p:cNvPicPr>
          <p:nvPr/>
        </p:nvPicPr>
        <p:blipFill>
          <a:blip r:embed="rId3"/>
          <a:stretch>
            <a:fillRect/>
          </a:stretch>
        </p:blipFill>
        <p:spPr>
          <a:xfrm>
            <a:off x="0" y="22225"/>
            <a:ext cx="12192000" cy="6813550"/>
          </a:xfrm>
          <a:prstGeom prst="rect">
            <a:avLst/>
          </a:prstGeom>
        </p:spPr>
      </p:pic>
      <p:sp>
        <p:nvSpPr>
          <p:cNvPr id="5" name="TextBox 4">
            <a:extLst>
              <a:ext uri="{FF2B5EF4-FFF2-40B4-BE49-F238E27FC236}">
                <a16:creationId xmlns:a16="http://schemas.microsoft.com/office/drawing/2014/main" id="{0C50C736-D2E4-4D01-861A-AD11DF2BCB1A}"/>
              </a:ext>
            </a:extLst>
          </p:cNvPr>
          <p:cNvSpPr txBox="1"/>
          <p:nvPr/>
        </p:nvSpPr>
        <p:spPr>
          <a:xfrm>
            <a:off x="9285514" y="881743"/>
            <a:ext cx="2296886" cy="1107996"/>
          </a:xfrm>
          <a:prstGeom prst="rect">
            <a:avLst/>
          </a:prstGeom>
          <a:noFill/>
        </p:spPr>
        <p:txBody>
          <a:bodyPr wrap="square" rtlCol="0">
            <a:spAutoFit/>
          </a:bodyPr>
          <a:lstStyle/>
          <a:p>
            <a:r>
              <a:rPr lang="en-US" sz="6600" dirty="0"/>
              <a:t>SKILL</a:t>
            </a:r>
          </a:p>
        </p:txBody>
      </p:sp>
    </p:spTree>
    <p:extLst>
      <p:ext uri="{BB962C8B-B14F-4D97-AF65-F5344CB8AC3E}">
        <p14:creationId xmlns:p14="http://schemas.microsoft.com/office/powerpoint/2010/main" val="38148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4" name="Rectangle 3"/>
          <p:cNvSpPr/>
          <p:nvPr/>
        </p:nvSpPr>
        <p:spPr>
          <a:xfrm>
            <a:off x="6342558" y="1765280"/>
            <a:ext cx="5642009" cy="3416320"/>
          </a:xfrm>
          <a:prstGeom prst="rect">
            <a:avLst/>
          </a:prstGeom>
          <a:ln>
            <a:solidFill>
              <a:schemeClr val="tx1"/>
            </a:solidFill>
          </a:ln>
        </p:spPr>
        <p:txBody>
          <a:bodyPr wrap="square">
            <a:spAutoFit/>
          </a:bodyPr>
          <a:lstStyle/>
          <a:p>
            <a:pPr algn="ctr"/>
            <a:r>
              <a:rPr lang="en-US" sz="5400" dirty="0">
                <a:cs typeface="Arial" panose="020B0604020202020204" pitchFamily="34" charset="0"/>
              </a:rPr>
              <a:t>What things, in this course, has been most helpful to you?</a:t>
            </a:r>
            <a:endParaRPr lang="en-US" sz="5400" dirty="0">
              <a:solidFill>
                <a:schemeClr val="accent1">
                  <a:lumMod val="75000"/>
                </a:schemeClr>
              </a:solidFill>
              <a:cs typeface="Arial" panose="020B0604020202020204" pitchFamily="34" charset="0"/>
            </a:endParaRPr>
          </a:p>
        </p:txBody>
      </p:sp>
      <p:pic>
        <p:nvPicPr>
          <p:cNvPr id="8" name="Picture 2">
            <a:extLst>
              <a:ext uri="{FF2B5EF4-FFF2-40B4-BE49-F238E27FC236}">
                <a16:creationId xmlns:a16="http://schemas.microsoft.com/office/drawing/2014/main" id="{74E9D4CB-7E8B-4275-A85C-F28D090696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69" y="1939019"/>
            <a:ext cx="5745167" cy="324258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207433" y="831023"/>
            <a:ext cx="8159897" cy="1107996"/>
          </a:xfrm>
          <a:prstGeom prst="rect">
            <a:avLst/>
          </a:prstGeom>
          <a:noFill/>
        </p:spPr>
        <p:txBody>
          <a:bodyPr wrap="square" rtlCol="0">
            <a:spAutoFit/>
          </a:bodyPr>
          <a:lstStyle/>
          <a:p>
            <a:r>
              <a:rPr lang="en-US" sz="6600" dirty="0"/>
              <a:t>Pause for Thought</a:t>
            </a:r>
          </a:p>
        </p:txBody>
      </p:sp>
    </p:spTree>
    <p:extLst>
      <p:ext uri="{BB962C8B-B14F-4D97-AF65-F5344CB8AC3E}">
        <p14:creationId xmlns:p14="http://schemas.microsoft.com/office/powerpoint/2010/main" val="384802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9E6DC-820E-4AA5-8019-ABCBAFB4C09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93AE68D-BBFA-4AE7-AA57-CD22873CB9C6}"/>
              </a:ext>
            </a:extLst>
          </p:cNvPr>
          <p:cNvSpPr>
            <a:spLocks noGrp="1"/>
          </p:cNvSpPr>
          <p:nvPr>
            <p:ph idx="1"/>
          </p:nvPr>
        </p:nvSpPr>
        <p:spPr>
          <a:xfrm>
            <a:off x="-234226" y="1963721"/>
            <a:ext cx="10515600" cy="4351338"/>
          </a:xfrm>
        </p:spPr>
        <p:txBody>
          <a:bodyPr/>
          <a:lstStyle/>
          <a:p>
            <a:endParaRPr lang="en-US" dirty="0"/>
          </a:p>
        </p:txBody>
      </p:sp>
      <p:pic>
        <p:nvPicPr>
          <p:cNvPr id="6" name="Picture 5">
            <a:extLst>
              <a:ext uri="{FF2B5EF4-FFF2-40B4-BE49-F238E27FC236}">
                <a16:creationId xmlns:a16="http://schemas.microsoft.com/office/drawing/2014/main" id="{BA41BBD6-FBDB-49D5-B560-92C9761B184C}"/>
              </a:ext>
            </a:extLst>
          </p:cNvPr>
          <p:cNvPicPr>
            <a:picLocks noChangeAspect="1"/>
          </p:cNvPicPr>
          <p:nvPr/>
        </p:nvPicPr>
        <p:blipFill>
          <a:blip r:embed="rId2"/>
          <a:stretch>
            <a:fillRect/>
          </a:stretch>
        </p:blipFill>
        <p:spPr>
          <a:xfrm>
            <a:off x="0" y="0"/>
            <a:ext cx="12125554" cy="6858000"/>
          </a:xfrm>
          <a:prstGeom prst="rect">
            <a:avLst/>
          </a:prstGeom>
        </p:spPr>
      </p:pic>
      <p:sp>
        <p:nvSpPr>
          <p:cNvPr id="5" name="TextBox 4">
            <a:extLst>
              <a:ext uri="{FF2B5EF4-FFF2-40B4-BE49-F238E27FC236}">
                <a16:creationId xmlns:a16="http://schemas.microsoft.com/office/drawing/2014/main" id="{9B68B8F0-E5EA-4DC6-800F-433309BCDA9A}"/>
              </a:ext>
            </a:extLst>
          </p:cNvPr>
          <p:cNvSpPr txBox="1"/>
          <p:nvPr/>
        </p:nvSpPr>
        <p:spPr>
          <a:xfrm>
            <a:off x="7869806" y="1316894"/>
            <a:ext cx="4942114" cy="1107996"/>
          </a:xfrm>
          <a:prstGeom prst="rect">
            <a:avLst/>
          </a:prstGeom>
          <a:noFill/>
        </p:spPr>
        <p:txBody>
          <a:bodyPr wrap="square" rtlCol="0">
            <a:spAutoFit/>
          </a:bodyPr>
          <a:lstStyle/>
          <a:p>
            <a:r>
              <a:rPr lang="en-US" sz="6600" dirty="0"/>
              <a:t>LIFE GOALS</a:t>
            </a:r>
          </a:p>
        </p:txBody>
      </p:sp>
      <p:sp>
        <p:nvSpPr>
          <p:cNvPr id="7" name="TextBox 6">
            <a:extLst>
              <a:ext uri="{FF2B5EF4-FFF2-40B4-BE49-F238E27FC236}">
                <a16:creationId xmlns:a16="http://schemas.microsoft.com/office/drawing/2014/main" id="{2D5CFBA6-5ED0-48C4-8AEF-02E0755F6E30}"/>
              </a:ext>
            </a:extLst>
          </p:cNvPr>
          <p:cNvSpPr txBox="1"/>
          <p:nvPr/>
        </p:nvSpPr>
        <p:spPr>
          <a:xfrm>
            <a:off x="163286" y="1363061"/>
            <a:ext cx="4942114" cy="2123658"/>
          </a:xfrm>
          <a:prstGeom prst="rect">
            <a:avLst/>
          </a:prstGeom>
          <a:noFill/>
        </p:spPr>
        <p:txBody>
          <a:bodyPr wrap="square" rtlCol="0">
            <a:spAutoFit/>
          </a:bodyPr>
          <a:lstStyle/>
          <a:p>
            <a:r>
              <a:rPr lang="en-US" sz="6600" dirty="0"/>
              <a:t>The Road Ahead</a:t>
            </a:r>
          </a:p>
        </p:txBody>
      </p:sp>
    </p:spTree>
    <p:extLst>
      <p:ext uri="{BB962C8B-B14F-4D97-AF65-F5344CB8AC3E}">
        <p14:creationId xmlns:p14="http://schemas.microsoft.com/office/powerpoint/2010/main" val="389048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570208"/>
          </a:xfrm>
          <a:prstGeom prst="rect">
            <a:avLst/>
          </a:prstGeom>
        </p:spPr>
        <p:txBody>
          <a:bodyPr wrap="square">
            <a:spAutoFit/>
          </a:bodyPr>
          <a:lstStyle/>
          <a:p>
            <a:pPr algn="ctr"/>
            <a:r>
              <a:rPr lang="en-US" sz="8000" dirty="0"/>
              <a:t>What Do I Believe?</a:t>
            </a:r>
          </a:p>
          <a:p>
            <a:endParaRPr lang="en-US" sz="8000" dirty="0"/>
          </a:p>
          <a:p>
            <a:pPr algn="ctr"/>
            <a:r>
              <a:rPr lang="en-US" sz="6600" i="1" dirty="0"/>
              <a:t>Survey on page 184</a:t>
            </a:r>
            <a:endParaRPr lang="en-US" sz="4400" i="1" dirty="0"/>
          </a:p>
        </p:txBody>
      </p:sp>
    </p:spTree>
    <p:extLst>
      <p:ext uri="{BB962C8B-B14F-4D97-AF65-F5344CB8AC3E}">
        <p14:creationId xmlns:p14="http://schemas.microsoft.com/office/powerpoint/2010/main" val="3503228850"/>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60A99-C796-40D0-8BF1-2E20F32BB6C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5869BC1-D05F-496B-947F-BADEAE350A3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2025677-4F7D-4FF9-9CA2-5A427B8F164E}"/>
              </a:ext>
            </a:extLst>
          </p:cNvPr>
          <p:cNvPicPr>
            <a:picLocks noChangeAspect="1"/>
          </p:cNvPicPr>
          <p:nvPr/>
        </p:nvPicPr>
        <p:blipFill>
          <a:blip r:embed="rId3"/>
          <a:stretch>
            <a:fillRect/>
          </a:stretch>
        </p:blipFill>
        <p:spPr>
          <a:xfrm>
            <a:off x="0" y="9137"/>
            <a:ext cx="12192000" cy="6839725"/>
          </a:xfrm>
          <a:prstGeom prst="rect">
            <a:avLst/>
          </a:prstGeom>
        </p:spPr>
      </p:pic>
    </p:spTree>
    <p:extLst>
      <p:ext uri="{BB962C8B-B14F-4D97-AF65-F5344CB8AC3E}">
        <p14:creationId xmlns:p14="http://schemas.microsoft.com/office/powerpoint/2010/main" val="3597613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twitte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6" name="Rectangle 5">
            <a:extLst>
              <a:ext uri="{FF2B5EF4-FFF2-40B4-BE49-F238E27FC236}">
                <a16:creationId xmlns:a16="http://schemas.microsoft.com/office/drawing/2014/main" id="{08F29F25-E12A-4F7E-8C81-C7786DB61937}"/>
              </a:ext>
            </a:extLst>
          </p:cNvPr>
          <p:cNvSpPr/>
          <p:nvPr/>
        </p:nvSpPr>
        <p:spPr>
          <a:xfrm>
            <a:off x="0" y="1461930"/>
            <a:ext cx="12192000" cy="3724096"/>
          </a:xfrm>
          <a:prstGeom prst="rect">
            <a:avLst/>
          </a:prstGeom>
          <a:solidFill>
            <a:schemeClr val="bg1"/>
          </a:solidFill>
          <a:ln>
            <a:solidFill>
              <a:schemeClr val="tx1"/>
            </a:solidFill>
          </a:ln>
        </p:spPr>
        <p:txBody>
          <a:bodyPr wrap="square" anchor="t">
            <a:spAutoFit/>
          </a:bodyPr>
          <a:lstStyle/>
          <a:p>
            <a:pPr algn="ctr"/>
            <a:r>
              <a:rPr lang="en-US" sz="8800" dirty="0">
                <a:cs typeface="Arial" panose="020B0604020202020204" pitchFamily="34" charset="0"/>
              </a:rPr>
              <a:t>Godly Goals</a:t>
            </a:r>
          </a:p>
          <a:p>
            <a:pPr algn="ctr"/>
            <a:r>
              <a:rPr lang="en-US" sz="6000" dirty="0">
                <a:cs typeface="Arial" panose="020B0604020202020204" pitchFamily="34" charset="0"/>
              </a:rPr>
              <a:t>Vs</a:t>
            </a:r>
          </a:p>
          <a:p>
            <a:pPr algn="ctr"/>
            <a:r>
              <a:rPr lang="en-US" sz="8800" dirty="0">
                <a:cs typeface="Arial" panose="020B0604020202020204" pitchFamily="34" charset="0"/>
              </a:rPr>
              <a:t>Godly Desires</a:t>
            </a:r>
          </a:p>
        </p:txBody>
      </p:sp>
      <p:sp>
        <p:nvSpPr>
          <p:cNvPr id="2" name="Arrow: Right 1">
            <a:extLst>
              <a:ext uri="{FF2B5EF4-FFF2-40B4-BE49-F238E27FC236}">
                <a16:creationId xmlns:a16="http://schemas.microsoft.com/office/drawing/2014/main" id="{CFF61E18-1836-46CB-BC24-D1AEA2F2C9CB}"/>
              </a:ext>
            </a:extLst>
          </p:cNvPr>
          <p:cNvSpPr/>
          <p:nvPr/>
        </p:nvSpPr>
        <p:spPr>
          <a:xfrm>
            <a:off x="613833" y="1671974"/>
            <a:ext cx="2575681" cy="119096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E44633A-A601-4AA1-8C23-D667A2C6E207}"/>
              </a:ext>
            </a:extLst>
          </p:cNvPr>
          <p:cNvPicPr>
            <a:picLocks noChangeAspect="1"/>
          </p:cNvPicPr>
          <p:nvPr/>
        </p:nvPicPr>
        <p:blipFill>
          <a:blip r:embed="rId3"/>
          <a:stretch>
            <a:fillRect/>
          </a:stretch>
        </p:blipFill>
        <p:spPr>
          <a:xfrm flipH="1">
            <a:off x="8974949" y="1607058"/>
            <a:ext cx="2603218" cy="1255885"/>
          </a:xfrm>
          <a:prstGeom prst="rect">
            <a:avLst/>
          </a:prstGeom>
        </p:spPr>
      </p:pic>
    </p:spTree>
    <p:extLst>
      <p:ext uri="{BB962C8B-B14F-4D97-AF65-F5344CB8AC3E}">
        <p14:creationId xmlns:p14="http://schemas.microsoft.com/office/powerpoint/2010/main" val="181677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I would be more significant if….</a:t>
            </a:r>
          </a:p>
          <a:p>
            <a:endParaRPr lang="en-US" sz="8000" dirty="0"/>
          </a:p>
        </p:txBody>
      </p:sp>
    </p:spTree>
    <p:extLst>
      <p:ext uri="{BB962C8B-B14F-4D97-AF65-F5344CB8AC3E}">
        <p14:creationId xmlns:p14="http://schemas.microsoft.com/office/powerpoint/2010/main" val="422648508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467A-7851-43A4-9D65-71E51077B4C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7A0123-2A31-4833-B14E-A7BCAF87236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9433C4A-0265-4B4C-B7CE-F5EFEFBC973E}"/>
              </a:ext>
            </a:extLst>
          </p:cNvPr>
          <p:cNvPicPr>
            <a:picLocks noChangeAspect="1"/>
          </p:cNvPicPr>
          <p:nvPr/>
        </p:nvPicPr>
        <p:blipFill>
          <a:blip r:embed="rId3"/>
          <a:stretch>
            <a:fillRect/>
          </a:stretch>
        </p:blipFill>
        <p:spPr>
          <a:xfrm>
            <a:off x="34095" y="14714"/>
            <a:ext cx="12123809" cy="6828571"/>
          </a:xfrm>
          <a:prstGeom prst="rect">
            <a:avLst/>
          </a:prstGeom>
        </p:spPr>
      </p:pic>
    </p:spTree>
    <p:extLst>
      <p:ext uri="{BB962C8B-B14F-4D97-AF65-F5344CB8AC3E}">
        <p14:creationId xmlns:p14="http://schemas.microsoft.com/office/powerpoint/2010/main" val="404185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I would be more fulfilled if….</a:t>
            </a:r>
          </a:p>
          <a:p>
            <a:endParaRPr lang="en-US" sz="8000" dirty="0"/>
          </a:p>
        </p:txBody>
      </p:sp>
    </p:spTree>
    <p:extLst>
      <p:ext uri="{BB962C8B-B14F-4D97-AF65-F5344CB8AC3E}">
        <p14:creationId xmlns:p14="http://schemas.microsoft.com/office/powerpoint/2010/main" val="197119459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89017-A87A-4CF7-8505-357380556C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22916A-2FFD-45B0-92BE-5AC52438C64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9EC3BAA-62A7-41B7-B65B-8D500CB11E3F}"/>
              </a:ext>
            </a:extLst>
          </p:cNvPr>
          <p:cNvPicPr>
            <a:picLocks noChangeAspect="1"/>
          </p:cNvPicPr>
          <p:nvPr/>
        </p:nvPicPr>
        <p:blipFill>
          <a:blip r:embed="rId3"/>
          <a:stretch>
            <a:fillRect/>
          </a:stretch>
        </p:blipFill>
        <p:spPr>
          <a:xfrm>
            <a:off x="19809" y="29000"/>
            <a:ext cx="12152381" cy="6800000"/>
          </a:xfrm>
          <a:prstGeom prst="rect">
            <a:avLst/>
          </a:prstGeom>
        </p:spPr>
      </p:pic>
    </p:spTree>
    <p:extLst>
      <p:ext uri="{BB962C8B-B14F-4D97-AF65-F5344CB8AC3E}">
        <p14:creationId xmlns:p14="http://schemas.microsoft.com/office/powerpoint/2010/main" val="259906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I would be more satisfied if….</a:t>
            </a:r>
          </a:p>
          <a:p>
            <a:endParaRPr lang="en-US" sz="8000" dirty="0"/>
          </a:p>
        </p:txBody>
      </p:sp>
    </p:spTree>
    <p:extLst>
      <p:ext uri="{BB962C8B-B14F-4D97-AF65-F5344CB8AC3E}">
        <p14:creationId xmlns:p14="http://schemas.microsoft.com/office/powerpoint/2010/main" val="1366715288"/>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330D2-3A95-440D-B63B-4245AF591B13}"/>
              </a:ext>
            </a:extLst>
          </p:cNvPr>
          <p:cNvSpPr>
            <a:spLocks noGrp="1"/>
          </p:cNvSpPr>
          <p:nvPr>
            <p:ph type="title"/>
          </p:nvPr>
        </p:nvSpPr>
        <p:spPr>
          <a:xfrm>
            <a:off x="7141029" y="458446"/>
            <a:ext cx="4441371" cy="5679847"/>
          </a:xfrm>
        </p:spPr>
        <p:txBody>
          <a:bodyPr>
            <a:normAutofit/>
          </a:bodyPr>
          <a:lstStyle/>
          <a:p>
            <a:r>
              <a:rPr lang="en-US" sz="3600" dirty="0"/>
              <a:t>We can often fell overwhelmed by the many things that demand our time. </a:t>
            </a:r>
            <a:r>
              <a:rPr lang="en-US" sz="3600" u="sng" dirty="0"/>
              <a:t>How can focusing on doing a few things well, rather than many things in a hasty way, bring greater satisfaction?</a:t>
            </a:r>
          </a:p>
        </p:txBody>
      </p:sp>
      <p:sp>
        <p:nvSpPr>
          <p:cNvPr id="3" name="Content Placeholder 2">
            <a:extLst>
              <a:ext uri="{FF2B5EF4-FFF2-40B4-BE49-F238E27FC236}">
                <a16:creationId xmlns:a16="http://schemas.microsoft.com/office/drawing/2014/main" id="{81364829-1B36-43D4-A5BA-5E3E5EA66917}"/>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4E497B2-1F11-4C5F-AB0E-92D8FEE11D1D}"/>
              </a:ext>
            </a:extLst>
          </p:cNvPr>
          <p:cNvPicPr>
            <a:picLocks noChangeAspect="1"/>
          </p:cNvPicPr>
          <p:nvPr/>
        </p:nvPicPr>
        <p:blipFill>
          <a:blip r:embed="rId3"/>
          <a:stretch>
            <a:fillRect/>
          </a:stretch>
        </p:blipFill>
        <p:spPr>
          <a:xfrm>
            <a:off x="137785" y="46609"/>
            <a:ext cx="12223499" cy="6811391"/>
          </a:xfrm>
          <a:prstGeom prst="rect">
            <a:avLst/>
          </a:prstGeom>
        </p:spPr>
      </p:pic>
    </p:spTree>
    <p:extLst>
      <p:ext uri="{BB962C8B-B14F-4D97-AF65-F5344CB8AC3E}">
        <p14:creationId xmlns:p14="http://schemas.microsoft.com/office/powerpoint/2010/main" val="350105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330D2-3A95-440D-B63B-4245AF591B13}"/>
              </a:ext>
            </a:extLst>
          </p:cNvPr>
          <p:cNvSpPr>
            <a:spLocks noGrp="1"/>
          </p:cNvSpPr>
          <p:nvPr>
            <p:ph type="title"/>
          </p:nvPr>
        </p:nvSpPr>
        <p:spPr>
          <a:xfrm>
            <a:off x="7141029" y="458446"/>
            <a:ext cx="4441371" cy="5679847"/>
          </a:xfrm>
        </p:spPr>
        <p:txBody>
          <a:bodyPr>
            <a:normAutofit/>
          </a:bodyPr>
          <a:lstStyle/>
          <a:p>
            <a:r>
              <a:rPr lang="en-US" sz="3600" dirty="0"/>
              <a:t>We can often fell overwhelmed by the many things that demand our time. </a:t>
            </a:r>
            <a:r>
              <a:rPr lang="en-US" sz="3600" u="sng" dirty="0"/>
              <a:t>How can focusing on doing a few things well, rather than many things in a hasty way, bring greater satisfaction?</a:t>
            </a:r>
          </a:p>
        </p:txBody>
      </p:sp>
      <p:sp>
        <p:nvSpPr>
          <p:cNvPr id="3" name="Content Placeholder 2">
            <a:extLst>
              <a:ext uri="{FF2B5EF4-FFF2-40B4-BE49-F238E27FC236}">
                <a16:creationId xmlns:a16="http://schemas.microsoft.com/office/drawing/2014/main" id="{81364829-1B36-43D4-A5BA-5E3E5EA66917}"/>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4E497B2-1F11-4C5F-AB0E-92D8FEE11D1D}"/>
              </a:ext>
            </a:extLst>
          </p:cNvPr>
          <p:cNvPicPr>
            <a:picLocks noChangeAspect="1"/>
          </p:cNvPicPr>
          <p:nvPr/>
        </p:nvPicPr>
        <p:blipFill>
          <a:blip r:embed="rId3"/>
          <a:stretch>
            <a:fillRect/>
          </a:stretch>
        </p:blipFill>
        <p:spPr>
          <a:xfrm>
            <a:off x="0" y="1338942"/>
            <a:ext cx="7032652" cy="3918857"/>
          </a:xfrm>
          <a:prstGeom prst="rect">
            <a:avLst/>
          </a:prstGeom>
        </p:spPr>
      </p:pic>
    </p:spTree>
    <p:extLst>
      <p:ext uri="{BB962C8B-B14F-4D97-AF65-F5344CB8AC3E}">
        <p14:creationId xmlns:p14="http://schemas.microsoft.com/office/powerpoint/2010/main" val="48442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I would be more content if….</a:t>
            </a:r>
          </a:p>
          <a:p>
            <a:endParaRPr lang="en-US" sz="8000" dirty="0"/>
          </a:p>
        </p:txBody>
      </p:sp>
    </p:spTree>
    <p:extLst>
      <p:ext uri="{BB962C8B-B14F-4D97-AF65-F5344CB8AC3E}">
        <p14:creationId xmlns:p14="http://schemas.microsoft.com/office/powerpoint/2010/main" val="222565254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3771B-9CE7-49E2-B3A9-0BC4A0B94A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495F8DF-71E3-4304-84EC-0ECD2EC8769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C81F882-507C-44DD-AE06-B350BD71B7C6}"/>
              </a:ext>
            </a:extLst>
          </p:cNvPr>
          <p:cNvPicPr>
            <a:picLocks noChangeAspect="1"/>
          </p:cNvPicPr>
          <p:nvPr/>
        </p:nvPicPr>
        <p:blipFill>
          <a:blip r:embed="rId3"/>
          <a:stretch>
            <a:fillRect/>
          </a:stretch>
        </p:blipFill>
        <p:spPr>
          <a:xfrm>
            <a:off x="0" y="0"/>
            <a:ext cx="12180952" cy="6190476"/>
          </a:xfrm>
          <a:prstGeom prst="rect">
            <a:avLst/>
          </a:prstGeom>
        </p:spPr>
      </p:pic>
      <p:pic>
        <p:nvPicPr>
          <p:cNvPr id="5" name="Picture 4">
            <a:extLst>
              <a:ext uri="{FF2B5EF4-FFF2-40B4-BE49-F238E27FC236}">
                <a16:creationId xmlns:a16="http://schemas.microsoft.com/office/drawing/2014/main" id="{8B96B74E-B963-40B8-AE8D-93FE2D22E903}"/>
              </a:ext>
            </a:extLst>
          </p:cNvPr>
          <p:cNvPicPr>
            <a:picLocks noChangeAspect="1"/>
          </p:cNvPicPr>
          <p:nvPr/>
        </p:nvPicPr>
        <p:blipFill>
          <a:blip r:embed="rId4"/>
          <a:stretch>
            <a:fillRect/>
          </a:stretch>
        </p:blipFill>
        <p:spPr>
          <a:xfrm>
            <a:off x="5524" y="9952"/>
            <a:ext cx="12180952" cy="6838095"/>
          </a:xfrm>
          <a:prstGeom prst="rect">
            <a:avLst/>
          </a:prstGeom>
        </p:spPr>
      </p:pic>
    </p:spTree>
    <p:extLst>
      <p:ext uri="{BB962C8B-B14F-4D97-AF65-F5344CB8AC3E}">
        <p14:creationId xmlns:p14="http://schemas.microsoft.com/office/powerpoint/2010/main" val="89192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I would enjoy more of life if….</a:t>
            </a:r>
          </a:p>
          <a:p>
            <a:endParaRPr lang="en-US" sz="8000" dirty="0"/>
          </a:p>
        </p:txBody>
      </p:sp>
    </p:spTree>
    <p:extLst>
      <p:ext uri="{BB962C8B-B14F-4D97-AF65-F5344CB8AC3E}">
        <p14:creationId xmlns:p14="http://schemas.microsoft.com/office/powerpoint/2010/main" val="26209595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ACD23-2AEC-4E1D-9B0D-73F87AA71E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041BF30-23EE-4F28-B431-CAC469B5045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F89CD04-EE29-48E1-8148-0A2E8C0E3EDC}"/>
              </a:ext>
            </a:extLst>
          </p:cNvPr>
          <p:cNvPicPr>
            <a:picLocks noChangeAspect="1"/>
          </p:cNvPicPr>
          <p:nvPr/>
        </p:nvPicPr>
        <p:blipFill>
          <a:blip r:embed="rId3"/>
          <a:stretch>
            <a:fillRect/>
          </a:stretch>
        </p:blipFill>
        <p:spPr>
          <a:xfrm>
            <a:off x="0" y="15430"/>
            <a:ext cx="12192000" cy="6827140"/>
          </a:xfrm>
          <a:prstGeom prst="rect">
            <a:avLst/>
          </a:prstGeom>
        </p:spPr>
      </p:pic>
    </p:spTree>
    <p:extLst>
      <p:ext uri="{BB962C8B-B14F-4D97-AF65-F5344CB8AC3E}">
        <p14:creationId xmlns:p14="http://schemas.microsoft.com/office/powerpoint/2010/main" val="204845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I would be more secure if….</a:t>
            </a:r>
          </a:p>
          <a:p>
            <a:endParaRPr lang="en-US" sz="8000" dirty="0"/>
          </a:p>
        </p:txBody>
      </p:sp>
    </p:spTree>
    <p:extLst>
      <p:ext uri="{BB962C8B-B14F-4D97-AF65-F5344CB8AC3E}">
        <p14:creationId xmlns:p14="http://schemas.microsoft.com/office/powerpoint/2010/main" val="2232107316"/>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D3C8B-62CB-4C0E-9452-5F875E1A7B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2CBC0F-B1AA-42DB-899D-C0BF8EC929F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C5EFCB0-C308-43E3-B738-44B89177B865}"/>
              </a:ext>
            </a:extLst>
          </p:cNvPr>
          <p:cNvPicPr>
            <a:picLocks noChangeAspect="1"/>
          </p:cNvPicPr>
          <p:nvPr/>
        </p:nvPicPr>
        <p:blipFill>
          <a:blip r:embed="rId3"/>
          <a:stretch>
            <a:fillRect/>
          </a:stretch>
        </p:blipFill>
        <p:spPr>
          <a:xfrm>
            <a:off x="15047" y="9952"/>
            <a:ext cx="12161905" cy="6838095"/>
          </a:xfrm>
          <a:prstGeom prst="rect">
            <a:avLst/>
          </a:prstGeom>
        </p:spPr>
      </p:pic>
    </p:spTree>
    <p:extLst>
      <p:ext uri="{BB962C8B-B14F-4D97-AF65-F5344CB8AC3E}">
        <p14:creationId xmlns:p14="http://schemas.microsoft.com/office/powerpoint/2010/main" val="365167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7" name="Rectangle 6"/>
          <p:cNvSpPr/>
          <p:nvPr/>
        </p:nvSpPr>
        <p:spPr>
          <a:xfrm>
            <a:off x="1273628" y="1480457"/>
            <a:ext cx="9372600" cy="3785652"/>
          </a:xfrm>
          <a:prstGeom prst="rect">
            <a:avLst/>
          </a:prstGeom>
        </p:spPr>
        <p:txBody>
          <a:bodyPr wrap="square">
            <a:spAutoFit/>
          </a:bodyPr>
          <a:lstStyle/>
          <a:p>
            <a:pPr algn="ctr"/>
            <a:r>
              <a:rPr lang="en-US" sz="8000" dirty="0"/>
              <a:t>I would have more peace if….</a:t>
            </a:r>
          </a:p>
          <a:p>
            <a:endParaRPr lang="en-US" sz="8000" dirty="0"/>
          </a:p>
        </p:txBody>
      </p:sp>
    </p:spTree>
    <p:extLst>
      <p:ext uri="{BB962C8B-B14F-4D97-AF65-F5344CB8AC3E}">
        <p14:creationId xmlns:p14="http://schemas.microsoft.com/office/powerpoint/2010/main" val="320052269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4102-97D0-49A3-BADB-7918AC5D28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060CAE-5A9B-4591-9B13-B6F294C66D6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294DACA-2363-4BAA-8874-3B6CEB88F3B9}"/>
              </a:ext>
            </a:extLst>
          </p:cNvPr>
          <p:cNvPicPr>
            <a:picLocks noChangeAspect="1"/>
          </p:cNvPicPr>
          <p:nvPr/>
        </p:nvPicPr>
        <p:blipFill>
          <a:blip r:embed="rId3"/>
          <a:stretch>
            <a:fillRect/>
          </a:stretch>
        </p:blipFill>
        <p:spPr>
          <a:xfrm>
            <a:off x="12136" y="0"/>
            <a:ext cx="12167727" cy="6858000"/>
          </a:xfrm>
          <a:prstGeom prst="rect">
            <a:avLst/>
          </a:prstGeom>
        </p:spPr>
      </p:pic>
    </p:spTree>
    <p:extLst>
      <p:ext uri="{BB962C8B-B14F-4D97-AF65-F5344CB8AC3E}">
        <p14:creationId xmlns:p14="http://schemas.microsoft.com/office/powerpoint/2010/main" val="59660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108857" y="892590"/>
            <a:ext cx="11778343" cy="5016758"/>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Nothing and no one can stop you from becoming the person God wants you to be! </a:t>
            </a:r>
          </a:p>
        </p:txBody>
      </p:sp>
      <p:pic>
        <p:nvPicPr>
          <p:cNvPr id="2" name="Picture 1">
            <a:extLst>
              <a:ext uri="{FF2B5EF4-FFF2-40B4-BE49-F238E27FC236}">
                <a16:creationId xmlns:a16="http://schemas.microsoft.com/office/drawing/2014/main" id="{864C2928-72D4-4AB4-878B-638F5657675E}"/>
              </a:ext>
            </a:extLst>
          </p:cNvPr>
          <p:cNvPicPr>
            <a:picLocks noChangeAspect="1"/>
          </p:cNvPicPr>
          <p:nvPr/>
        </p:nvPicPr>
        <p:blipFill>
          <a:blip r:embed="rId3"/>
          <a:stretch>
            <a:fillRect/>
          </a:stretch>
        </p:blipFill>
        <p:spPr>
          <a:xfrm>
            <a:off x="762" y="29000"/>
            <a:ext cx="12190476" cy="6800000"/>
          </a:xfrm>
          <a:prstGeom prst="rect">
            <a:avLst/>
          </a:prstGeom>
        </p:spPr>
      </p:pic>
    </p:spTree>
    <p:extLst>
      <p:ext uri="{BB962C8B-B14F-4D97-AF65-F5344CB8AC3E}">
        <p14:creationId xmlns:p14="http://schemas.microsoft.com/office/powerpoint/2010/main" val="1235795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0" y="0"/>
            <a:ext cx="12116940" cy="6858000"/>
          </a:xfrm>
          <a:prstGeom prst="rect">
            <a:avLst/>
          </a:prstGeom>
        </p:spPr>
      </p:pic>
      <p:sp>
        <p:nvSpPr>
          <p:cNvPr id="7" name="Rectangle 6"/>
          <p:cNvSpPr/>
          <p:nvPr/>
        </p:nvSpPr>
        <p:spPr>
          <a:xfrm>
            <a:off x="263047" y="1177447"/>
            <a:ext cx="11398685" cy="4324261"/>
          </a:xfrm>
          <a:prstGeom prst="rect">
            <a:avLst/>
          </a:prstGeom>
        </p:spPr>
        <p:txBody>
          <a:bodyPr wrap="square">
            <a:spAutoFit/>
          </a:bodyPr>
          <a:lstStyle/>
          <a:p>
            <a:pPr algn="ctr"/>
            <a:r>
              <a:rPr lang="en-US" sz="11500" dirty="0"/>
              <a:t>Weekly Sabbath</a:t>
            </a:r>
          </a:p>
          <a:p>
            <a:pPr algn="ctr"/>
            <a:endParaRPr lang="en-US" sz="8000" dirty="0"/>
          </a:p>
          <a:p>
            <a:pPr algn="ctr"/>
            <a:r>
              <a:rPr lang="en-US" sz="8000" i="1" dirty="0"/>
              <a:t>A Day of Contentment</a:t>
            </a:r>
          </a:p>
        </p:txBody>
      </p:sp>
    </p:spTree>
    <p:extLst>
      <p:ext uri="{BB962C8B-B14F-4D97-AF65-F5344CB8AC3E}">
        <p14:creationId xmlns:p14="http://schemas.microsoft.com/office/powerpoint/2010/main" val="270875542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1DDD-F814-420A-8A79-C3BD7AD97EB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784F346-DAB3-4A59-AFBF-68F3662F0F0F}"/>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A55607D8-BDBE-40B5-BF3B-0308AE9F6C79}"/>
              </a:ext>
            </a:extLst>
          </p:cNvPr>
          <p:cNvPicPr>
            <a:picLocks noChangeAspect="1"/>
          </p:cNvPicPr>
          <p:nvPr/>
        </p:nvPicPr>
        <p:blipFill>
          <a:blip r:embed="rId3"/>
          <a:stretch>
            <a:fillRect/>
          </a:stretch>
        </p:blipFill>
        <p:spPr>
          <a:xfrm>
            <a:off x="33527" y="0"/>
            <a:ext cx="12124945" cy="6858000"/>
          </a:xfrm>
          <a:prstGeom prst="rect">
            <a:avLst/>
          </a:prstGeom>
        </p:spPr>
      </p:pic>
    </p:spTree>
    <p:extLst>
      <p:ext uri="{BB962C8B-B14F-4D97-AF65-F5344CB8AC3E}">
        <p14:creationId xmlns:p14="http://schemas.microsoft.com/office/powerpoint/2010/main" val="334020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1E56-F0BE-4F53-9B10-58CCBC4726EF}"/>
              </a:ext>
            </a:extLst>
          </p:cNvPr>
          <p:cNvSpPr>
            <a:spLocks noGrp="1"/>
          </p:cNvSpPr>
          <p:nvPr>
            <p:ph type="title"/>
          </p:nvPr>
        </p:nvSpPr>
        <p:spPr/>
        <p:txBody>
          <a:bodyPr/>
          <a:lstStyle/>
          <a:p>
            <a:endParaRPr lang="en-US"/>
          </a:p>
        </p:txBody>
      </p:sp>
      <p:pic>
        <p:nvPicPr>
          <p:cNvPr id="9" name="Content Placeholder 8" descr="A picture containing drawing&#10;&#10;Description automatically generated">
            <a:extLst>
              <a:ext uri="{FF2B5EF4-FFF2-40B4-BE49-F238E27FC236}">
                <a16:creationId xmlns:a16="http://schemas.microsoft.com/office/drawing/2014/main" id="{34F9F3A8-72B1-48BC-B8CE-527E9CFBA6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10" name="Rectangle 9">
            <a:extLst>
              <a:ext uri="{FF2B5EF4-FFF2-40B4-BE49-F238E27FC236}">
                <a16:creationId xmlns:a16="http://schemas.microsoft.com/office/drawing/2014/main" id="{A9806B89-0312-4417-8A0F-D0B539C1BF33}"/>
              </a:ext>
            </a:extLst>
          </p:cNvPr>
          <p:cNvSpPr/>
          <p:nvPr/>
        </p:nvSpPr>
        <p:spPr>
          <a:xfrm>
            <a:off x="297760" y="5714684"/>
            <a:ext cx="5460783" cy="523220"/>
          </a:xfrm>
          <a:prstGeom prst="rect">
            <a:avLst/>
          </a:prstGeom>
        </p:spPr>
        <p:txBody>
          <a:bodyPr wrap="square">
            <a:spAutoFit/>
          </a:bodyPr>
          <a:lstStyle/>
          <a:p>
            <a:r>
              <a:rPr lang="en-US" sz="2800" b="1" dirty="0">
                <a:solidFill>
                  <a:schemeClr val="bg1"/>
                </a:solidFill>
              </a:rPr>
              <a:t>https://ficmississippi.org/support/</a:t>
            </a:r>
          </a:p>
        </p:txBody>
      </p:sp>
    </p:spTree>
    <p:extLst>
      <p:ext uri="{BB962C8B-B14F-4D97-AF65-F5344CB8AC3E}">
        <p14:creationId xmlns:p14="http://schemas.microsoft.com/office/powerpoint/2010/main" val="2734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4983"/>
            <a:ext cx="12192000" cy="6186309"/>
          </a:xfrm>
          <a:prstGeom prst="rect">
            <a:avLst/>
          </a:prstGeom>
        </p:spPr>
        <p:txBody>
          <a:bodyPr wrap="square">
            <a:spAutoFit/>
          </a:bodyPr>
          <a:lstStyle/>
          <a:p>
            <a:pPr lvl="0"/>
            <a:r>
              <a:rPr lang="en-US" sz="4400" dirty="0">
                <a:solidFill>
                  <a:srgbClr val="222222"/>
                </a:solidFill>
                <a:latin typeface="Arial" panose="020B0604020202020204" pitchFamily="34" charset="0"/>
              </a:rPr>
              <a:t>Dear Heavenly Father, I choose to let go of any disappointments I have developed towards you from establishing wrong goals for my life. </a:t>
            </a:r>
          </a:p>
          <a:p>
            <a:pPr lvl="0"/>
            <a:r>
              <a:rPr lang="en-US" sz="4400" dirty="0">
                <a:solidFill>
                  <a:srgbClr val="222222"/>
                </a:solidFill>
                <a:latin typeface="Arial" panose="020B0604020202020204" pitchFamily="34" charset="0"/>
              </a:rPr>
              <a:t>I reject the lie from Satan that you are not good.</a:t>
            </a:r>
          </a:p>
          <a:p>
            <a:pPr lvl="0"/>
            <a:r>
              <a:rPr lang="en-US" sz="4400" dirty="0">
                <a:solidFill>
                  <a:srgbClr val="222222"/>
                </a:solidFill>
                <a:latin typeface="Arial" panose="020B0604020202020204" pitchFamily="34" charset="0"/>
              </a:rPr>
              <a:t>I embrace the one life you have given me. </a:t>
            </a:r>
          </a:p>
          <a:p>
            <a:pPr lvl="0"/>
            <a:r>
              <a:rPr lang="en-US" sz="4400" dirty="0">
                <a:solidFill>
                  <a:srgbClr val="222222"/>
                </a:solidFill>
                <a:latin typeface="Arial" panose="020B0604020202020204" pitchFamily="34" charset="0"/>
              </a:rPr>
              <a:t>I now recognize that my life is not my own. </a:t>
            </a:r>
          </a:p>
          <a:p>
            <a:pPr lvl="0"/>
            <a:r>
              <a:rPr lang="en-US" sz="4400" dirty="0">
                <a:solidFill>
                  <a:srgbClr val="222222"/>
                </a:solidFill>
                <a:latin typeface="Arial" panose="020B0604020202020204" pitchFamily="34" charset="0"/>
              </a:rPr>
              <a:t>Develop in me the Christ-like character you desire for me to have.  In Jesus' name, Amen.</a:t>
            </a:r>
            <a:br>
              <a:rPr lang="en-US" sz="4400" dirty="0"/>
            </a:br>
            <a:r>
              <a:rPr lang="en-US" sz="4400" dirty="0">
                <a:solidFill>
                  <a:srgbClr val="222222"/>
                </a:solidFill>
                <a:latin typeface="Arial" panose="020B0604020202020204" pitchFamily="34" charset="0"/>
              </a:rPr>
              <a:t> 		</a:t>
            </a: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90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92B43-492C-43E2-BAF4-5C368F2AB560}"/>
              </a:ext>
            </a:extLst>
          </p:cNvPr>
          <p:cNvSpPr>
            <a:spLocks noGrp="1"/>
          </p:cNvSpPr>
          <p:nvPr>
            <p:ph type="title"/>
          </p:nvPr>
        </p:nvSpPr>
        <p:spPr>
          <a:xfrm>
            <a:off x="609600" y="2402698"/>
            <a:ext cx="10972800" cy="1143000"/>
          </a:xfrm>
        </p:spPr>
        <p:txBody>
          <a:bodyPr>
            <a:noAutofit/>
          </a:bodyPr>
          <a:lstStyle/>
          <a:p>
            <a:r>
              <a:rPr lang="en-US" sz="8800" dirty="0"/>
              <a:t>Tonight : surrender your life to Jesus and the right he has to you.</a:t>
            </a:r>
          </a:p>
        </p:txBody>
      </p:sp>
    </p:spTree>
    <p:extLst>
      <p:ext uri="{BB962C8B-B14F-4D97-AF65-F5344CB8AC3E}">
        <p14:creationId xmlns:p14="http://schemas.microsoft.com/office/powerpoint/2010/main" val="326280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106456" y="0"/>
            <a:ext cx="12116940" cy="6858000"/>
          </a:xfrm>
          <a:prstGeom prst="rect">
            <a:avLst/>
          </a:prstGeom>
        </p:spPr>
      </p:pic>
      <p:sp>
        <p:nvSpPr>
          <p:cNvPr id="2" name="Title 1"/>
          <p:cNvSpPr txBox="1">
            <a:spLocks noGrp="1"/>
          </p:cNvSpPr>
          <p:nvPr>
            <p:ph type="ctrTitle" idx="4294967295"/>
          </p:nvPr>
        </p:nvSpPr>
        <p:spPr>
          <a:xfrm>
            <a:off x="0" y="3961905"/>
            <a:ext cx="12192000" cy="965200"/>
          </a:xfrm>
          <a:prstGeom prst="rect">
            <a:avLst/>
          </a:prstGeom>
          <a:noFill/>
          <a:ln>
            <a:noFill/>
          </a:ln>
        </p:spPr>
        <p:txBody>
          <a:bodyPr vert="horz" wrap="square" lIns="121920" tIns="60960" rIns="121920" bIns="60960" rtlCol="0" anchor="b" anchorCtr="1" compatLnSpc="1">
            <a:noAutofit/>
          </a:bodyPr>
          <a:lstStyle/>
          <a:p>
            <a:pPr lvl="0">
              <a:lnSpc>
                <a:spcPct val="100000"/>
              </a:lnSpc>
            </a:pPr>
            <a:r>
              <a:rPr lang="en-US" sz="4400" b="1" baseline="30000" dirty="0">
                <a:latin typeface="Helvetica Neue"/>
              </a:rPr>
              <a:t>3 </a:t>
            </a:r>
            <a:r>
              <a:rPr lang="en-US" sz="4400" dirty="0">
                <a:latin typeface="Helvetica Neue"/>
              </a:rPr>
              <a:t>His divine power has granted to us all things that pertain to life and godliness, through the knowledge of him who called us to his own glory and excellence, </a:t>
            </a:r>
            <a:r>
              <a:rPr lang="en-US" sz="4400" b="1" baseline="30000" dirty="0">
                <a:latin typeface="Helvetica Neue"/>
              </a:rPr>
              <a:t>4 </a:t>
            </a:r>
            <a:r>
              <a:rPr lang="en-US" sz="4400" dirty="0">
                <a:latin typeface="Helvetica Neue"/>
              </a:rPr>
              <a:t>by which he has granted to us</a:t>
            </a:r>
            <a:endParaRPr lang="en-US" sz="4000" dirty="0">
              <a:effectLst>
                <a:outerShdw blurRad="38100" dist="38100" dir="2700000" algn="tl">
                  <a:srgbClr val="000000">
                    <a:alpha val="43137"/>
                  </a:srgbClr>
                </a:outerShdw>
              </a:effectLst>
              <a:latin typeface="Helvetica Neue"/>
            </a:endParaRPr>
          </a:p>
        </p:txBody>
      </p:sp>
      <p:sp>
        <p:nvSpPr>
          <p:cNvPr id="7" name="Rectangle 6"/>
          <p:cNvSpPr/>
          <p:nvPr/>
        </p:nvSpPr>
        <p:spPr>
          <a:xfrm>
            <a:off x="3569745" y="707572"/>
            <a:ext cx="5595905" cy="1323439"/>
          </a:xfrm>
          <a:prstGeom prst="rect">
            <a:avLst/>
          </a:prstGeom>
        </p:spPr>
        <p:txBody>
          <a:bodyPr wrap="square">
            <a:spAutoFit/>
          </a:bodyPr>
          <a:lstStyle/>
          <a:p>
            <a:r>
              <a:rPr lang="en-US" sz="8000" dirty="0"/>
              <a:t>2 Peter 1:3-5</a:t>
            </a:r>
            <a:endParaRPr lang="en-US" sz="5400" dirty="0"/>
          </a:p>
        </p:txBody>
      </p:sp>
    </p:spTree>
    <p:extLst>
      <p:ext uri="{BB962C8B-B14F-4D97-AF65-F5344CB8AC3E}">
        <p14:creationId xmlns:p14="http://schemas.microsoft.com/office/powerpoint/2010/main" val="386767647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F5344-93D0-43F5-83B3-ABD89A5F70E7}"/>
              </a:ext>
            </a:extLst>
          </p:cNvPr>
          <p:cNvPicPr>
            <a:picLocks noChangeAspect="1"/>
          </p:cNvPicPr>
          <p:nvPr/>
        </p:nvPicPr>
        <p:blipFill>
          <a:blip r:embed="rId3"/>
          <a:stretch>
            <a:fillRect/>
          </a:stretch>
        </p:blipFill>
        <p:spPr>
          <a:xfrm>
            <a:off x="0" y="0"/>
            <a:ext cx="12116940" cy="6858000"/>
          </a:xfrm>
          <a:prstGeom prst="rect">
            <a:avLst/>
          </a:prstGeom>
        </p:spPr>
      </p:pic>
      <p:sp>
        <p:nvSpPr>
          <p:cNvPr id="2" name="Title 1"/>
          <p:cNvSpPr txBox="1">
            <a:spLocks noGrp="1"/>
          </p:cNvSpPr>
          <p:nvPr>
            <p:ph type="ctrTitle" idx="4294967295"/>
          </p:nvPr>
        </p:nvSpPr>
        <p:spPr>
          <a:xfrm>
            <a:off x="75060" y="4478647"/>
            <a:ext cx="12192000" cy="965200"/>
          </a:xfrm>
          <a:prstGeom prst="rect">
            <a:avLst/>
          </a:prstGeom>
          <a:noFill/>
          <a:ln>
            <a:noFill/>
          </a:ln>
        </p:spPr>
        <p:txBody>
          <a:bodyPr vert="horz" wrap="square" lIns="121920" tIns="60960" rIns="121920" bIns="60960" rtlCol="0" anchor="b" anchorCtr="1" compatLnSpc="1">
            <a:noAutofit/>
          </a:bodyPr>
          <a:lstStyle/>
          <a:p>
            <a:pPr lvl="0">
              <a:lnSpc>
                <a:spcPct val="100000"/>
              </a:lnSpc>
            </a:pPr>
            <a:r>
              <a:rPr lang="en-US" sz="4400" u="sng" dirty="0">
                <a:latin typeface="Helvetica Neue"/>
              </a:rPr>
              <a:t>his precious and very great promises</a:t>
            </a:r>
            <a:r>
              <a:rPr lang="en-US" sz="4400" dirty="0">
                <a:latin typeface="Helvetica Neue"/>
              </a:rPr>
              <a:t>, so that </a:t>
            </a:r>
            <a:r>
              <a:rPr lang="en-US" sz="4400" dirty="0">
                <a:highlight>
                  <a:srgbClr val="FFFF00"/>
                </a:highlight>
                <a:latin typeface="Helvetica Neue"/>
              </a:rPr>
              <a:t>through them </a:t>
            </a:r>
            <a:r>
              <a:rPr lang="en-US" sz="4400" dirty="0">
                <a:latin typeface="Helvetica Neue"/>
              </a:rPr>
              <a:t>you may become partakers of the divine nature, having escaped from the corruption that is in the world because of sinful desire.</a:t>
            </a:r>
            <a:endParaRPr lang="en-US" sz="4400" dirty="0">
              <a:effectLst>
                <a:outerShdw blurRad="38100" dist="38100" dir="2700000" algn="tl">
                  <a:srgbClr val="000000">
                    <a:alpha val="43137"/>
                  </a:srgbClr>
                </a:outerShdw>
              </a:effectLst>
              <a:latin typeface="Helvetica Neue"/>
            </a:endParaRPr>
          </a:p>
        </p:txBody>
      </p:sp>
      <p:sp>
        <p:nvSpPr>
          <p:cNvPr id="7" name="Rectangle 6"/>
          <p:cNvSpPr/>
          <p:nvPr/>
        </p:nvSpPr>
        <p:spPr>
          <a:xfrm>
            <a:off x="3635059" y="573315"/>
            <a:ext cx="5595905" cy="1323439"/>
          </a:xfrm>
          <a:prstGeom prst="rect">
            <a:avLst/>
          </a:prstGeom>
        </p:spPr>
        <p:txBody>
          <a:bodyPr wrap="square">
            <a:spAutoFit/>
          </a:bodyPr>
          <a:lstStyle/>
          <a:p>
            <a:r>
              <a:rPr lang="en-US" sz="8000" dirty="0"/>
              <a:t>2 Peter 1:3-5</a:t>
            </a:r>
            <a:endParaRPr lang="en-US" sz="5400" dirty="0"/>
          </a:p>
        </p:txBody>
      </p:sp>
    </p:spTree>
    <p:extLst>
      <p:ext uri="{BB962C8B-B14F-4D97-AF65-F5344CB8AC3E}">
        <p14:creationId xmlns:p14="http://schemas.microsoft.com/office/powerpoint/2010/main" val="151712787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17714" y="326571"/>
            <a:ext cx="11778343" cy="6063198"/>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2 Peter 1:5-7</a:t>
            </a:r>
          </a:p>
          <a:p>
            <a:pPr lvl="0" algn="ctr" defTabSz="1219170">
              <a:defRPr/>
            </a:pPr>
            <a:r>
              <a:rPr lang="en-US" sz="4400" dirty="0">
                <a:solidFill>
                  <a:srgbClr val="000000"/>
                </a:solidFill>
                <a:latin typeface="Helvetica Neue"/>
              </a:rPr>
              <a:t> </a:t>
            </a:r>
            <a:r>
              <a:rPr lang="en-US" sz="4400" b="1" baseline="30000" dirty="0">
                <a:solidFill>
                  <a:srgbClr val="000000"/>
                </a:solidFill>
                <a:latin typeface="Arial"/>
                <a:cs typeface="Arial"/>
              </a:rPr>
              <a:t>5 </a:t>
            </a:r>
            <a:r>
              <a:rPr lang="en-US" sz="4400" dirty="0">
                <a:solidFill>
                  <a:srgbClr val="000000"/>
                </a:solidFill>
                <a:latin typeface="Helvetica Neue"/>
              </a:rPr>
              <a:t>For this very reason, make every effort to supplement your faith with virtue, and virtue with knowledge, </a:t>
            </a:r>
            <a:r>
              <a:rPr lang="en-US" sz="4400" b="1" baseline="30000" dirty="0">
                <a:solidFill>
                  <a:srgbClr val="000000"/>
                </a:solidFill>
                <a:latin typeface="Arial"/>
                <a:cs typeface="Arial"/>
              </a:rPr>
              <a:t>6 </a:t>
            </a:r>
            <a:r>
              <a:rPr lang="en-US" sz="4400" dirty="0">
                <a:solidFill>
                  <a:srgbClr val="000000"/>
                </a:solidFill>
                <a:latin typeface="Helvetica Neue"/>
              </a:rPr>
              <a:t>and knowledge with self-control, and self-control with steadfastness, and steadfastness with godliness, </a:t>
            </a:r>
            <a:r>
              <a:rPr lang="en-US" sz="4400" b="1" baseline="30000" dirty="0">
                <a:solidFill>
                  <a:srgbClr val="000000"/>
                </a:solidFill>
                <a:latin typeface="Arial"/>
                <a:cs typeface="Arial"/>
              </a:rPr>
              <a:t>7 </a:t>
            </a:r>
            <a:r>
              <a:rPr lang="en-US" sz="4400" dirty="0">
                <a:solidFill>
                  <a:srgbClr val="000000"/>
                </a:solidFill>
                <a:latin typeface="Helvetica Neue"/>
              </a:rPr>
              <a:t>and godliness with brotherly affection, and brotherly affection with love. </a:t>
            </a: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386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06828" y="152399"/>
            <a:ext cx="11778343" cy="7478970"/>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2 Peter 5:8-9</a:t>
            </a:r>
          </a:p>
          <a:p>
            <a:pPr lvl="0" algn="ctr" defTabSz="1219170">
              <a:defRPr/>
            </a:pPr>
            <a:r>
              <a:rPr lang="en-US" sz="4800" dirty="0">
                <a:solidFill>
                  <a:srgbClr val="000000"/>
                </a:solidFill>
                <a:latin typeface="Helvetica Neue"/>
              </a:rPr>
              <a:t> </a:t>
            </a:r>
            <a:r>
              <a:rPr lang="en-US" sz="4400" b="1" baseline="30000" dirty="0">
                <a:solidFill>
                  <a:srgbClr val="000000"/>
                </a:solidFill>
                <a:latin typeface="Arial" panose="020B0604020202020204" pitchFamily="34" charset="0"/>
              </a:rPr>
              <a:t>8 </a:t>
            </a:r>
            <a:r>
              <a:rPr lang="en-US" sz="4400" dirty="0">
                <a:solidFill>
                  <a:srgbClr val="000000"/>
                </a:solidFill>
                <a:latin typeface="Helvetica Neue"/>
              </a:rPr>
              <a:t>For if these qualities are yours and are increasing, they keep you from being ineffective or unfruitful in the knowledge of our Lord Jesus Christ. </a:t>
            </a:r>
            <a:r>
              <a:rPr lang="en-US" sz="4400" b="1" baseline="30000" dirty="0">
                <a:solidFill>
                  <a:srgbClr val="000000"/>
                </a:solidFill>
                <a:latin typeface="Arial" panose="020B0604020202020204" pitchFamily="34" charset="0"/>
              </a:rPr>
              <a:t>9 </a:t>
            </a:r>
            <a:r>
              <a:rPr lang="en-US" sz="4400" dirty="0">
                <a:solidFill>
                  <a:srgbClr val="000000"/>
                </a:solidFill>
                <a:latin typeface="Helvetica Neue"/>
              </a:rPr>
              <a:t>For whoever lacks these qualities is so nearsighted that he is blind, having forgotten that he was cleansed from his former sins.</a:t>
            </a: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br>
              <a:rPr kumimoji="0" lang="en-US" sz="4400" b="0" i="0" u="none" strike="noStrike" kern="1200" cap="none" spc="0" normalizeH="0" baseline="0" noProof="0" dirty="0">
                <a:ln>
                  <a:noFill/>
                </a:ln>
                <a:solidFill>
                  <a:prstClr val="black"/>
                </a:solidFill>
                <a:effectLst/>
                <a:uLnTx/>
                <a:uFillTx/>
                <a:latin typeface="Calibri"/>
                <a:ea typeface="+mn-ea"/>
                <a:cs typeface="+mn-cs"/>
              </a:rPr>
            </a:b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364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792189">
            <a:off x="2306269" y="2313895"/>
            <a:ext cx="6692283" cy="2273172"/>
          </a:xfrm>
        </p:spPr>
        <p:txBody>
          <a:bodyPr>
            <a:noAutofit/>
          </a:bodyPr>
          <a:lstStyle/>
          <a:p>
            <a:pPr marL="0" indent="0" algn="ctr">
              <a:buNone/>
            </a:pPr>
            <a:r>
              <a:rPr lang="en-US" sz="11733" dirty="0">
                <a:solidFill>
                  <a:schemeClr val="bg1"/>
                </a:solidFill>
              </a:rPr>
              <a:t>Genesis 3</a:t>
            </a:r>
          </a:p>
        </p:txBody>
      </p:sp>
      <p:sp>
        <p:nvSpPr>
          <p:cNvPr id="4" name="Rectangle 3">
            <a:extLst>
              <a:ext uri="{FF2B5EF4-FFF2-40B4-BE49-F238E27FC236}">
                <a16:creationId xmlns:a16="http://schemas.microsoft.com/office/drawing/2014/main" id="{575D47C1-E4F3-46CE-B129-83AD434D26A1}"/>
              </a:ext>
            </a:extLst>
          </p:cNvPr>
          <p:cNvSpPr/>
          <p:nvPr/>
        </p:nvSpPr>
        <p:spPr>
          <a:xfrm>
            <a:off x="206828" y="446314"/>
            <a:ext cx="11778343" cy="1938992"/>
          </a:xfrm>
          <a:prstGeom prst="rect">
            <a:avLst/>
          </a:prstGeom>
        </p:spPr>
        <p:txBody>
          <a:bodyPr wrap="square"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a:ea typeface="+mn-ea"/>
                <a:cs typeface="+mn-cs"/>
              </a:rPr>
              <a:t>2 Peter 1:5-7 </a:t>
            </a:r>
          </a:p>
          <a:p>
            <a:pPr lvl="0" algn="ctr" defTabSz="1219170">
              <a:defRPr/>
            </a:pPr>
            <a:r>
              <a:rPr lang="en-US" sz="4000" dirty="0">
                <a:latin typeface="Helvetica Neue"/>
              </a:rPr>
              <a:t>make every effort to supplement your faith with</a:t>
            </a:r>
            <a:endParaRPr kumimoji="0" lang="en-US" sz="8000" b="0" i="0" u="none" strike="noStrike" kern="1200" cap="none" spc="0" normalizeH="0" baseline="0" noProof="0" dirty="0">
              <a:ln>
                <a:noFill/>
              </a:ln>
              <a:solidFill>
                <a:prstClr val="black"/>
              </a:solidFill>
              <a:effectLst/>
              <a:uLnTx/>
              <a:uFillTx/>
              <a:latin typeface="Helvetica Neue"/>
            </a:endParaRPr>
          </a:p>
        </p:txBody>
      </p:sp>
      <p:sp>
        <p:nvSpPr>
          <p:cNvPr id="2" name="TextBox 1">
            <a:extLst>
              <a:ext uri="{FF2B5EF4-FFF2-40B4-BE49-F238E27FC236}">
                <a16:creationId xmlns:a16="http://schemas.microsoft.com/office/drawing/2014/main" id="{0CF71D1A-E851-42C3-8019-93CDB2093C68}"/>
              </a:ext>
            </a:extLst>
          </p:cNvPr>
          <p:cNvSpPr txBox="1"/>
          <p:nvPr/>
        </p:nvSpPr>
        <p:spPr>
          <a:xfrm>
            <a:off x="1496793" y="2385306"/>
            <a:ext cx="7859486" cy="3785652"/>
          </a:xfrm>
          <a:prstGeom prst="rect">
            <a:avLst/>
          </a:prstGeom>
          <a:noFill/>
        </p:spPr>
        <p:txBody>
          <a:bodyPr wrap="square" rtlCol="0">
            <a:spAutoFit/>
          </a:bodyPr>
          <a:lstStyle/>
          <a:p>
            <a:pPr marL="285750" indent="-285750">
              <a:buFont typeface="Arial" panose="020B0604020202020204" pitchFamily="34" charset="0"/>
              <a:buChar char="•"/>
            </a:pPr>
            <a:r>
              <a:rPr lang="en-US" sz="6000" dirty="0"/>
              <a:t>goodness</a:t>
            </a:r>
          </a:p>
          <a:p>
            <a:pPr marL="285750" indent="-285750">
              <a:buFont typeface="Arial" panose="020B0604020202020204" pitchFamily="34" charset="0"/>
              <a:buChar char="•"/>
            </a:pPr>
            <a:r>
              <a:rPr lang="en-US" sz="6000" dirty="0"/>
              <a:t>knowledge </a:t>
            </a:r>
          </a:p>
          <a:p>
            <a:pPr marL="285750" indent="-285750">
              <a:buFont typeface="Arial" panose="020B0604020202020204" pitchFamily="34" charset="0"/>
              <a:buChar char="•"/>
            </a:pPr>
            <a:r>
              <a:rPr lang="en-US" sz="6000" dirty="0"/>
              <a:t>self-control</a:t>
            </a:r>
          </a:p>
          <a:p>
            <a:pPr marL="285750" indent="-285750">
              <a:buFont typeface="Arial" panose="020B0604020202020204" pitchFamily="34" charset="0"/>
              <a:buChar char="•"/>
            </a:pPr>
            <a:r>
              <a:rPr lang="en-US" sz="6000" dirty="0"/>
              <a:t>perseverance </a:t>
            </a:r>
          </a:p>
        </p:txBody>
      </p:sp>
      <p:sp>
        <p:nvSpPr>
          <p:cNvPr id="6" name="Rectangle 5">
            <a:extLst>
              <a:ext uri="{FF2B5EF4-FFF2-40B4-BE49-F238E27FC236}">
                <a16:creationId xmlns:a16="http://schemas.microsoft.com/office/drawing/2014/main" id="{D36C6D37-0890-4749-90B3-497021822272}"/>
              </a:ext>
            </a:extLst>
          </p:cNvPr>
          <p:cNvSpPr/>
          <p:nvPr/>
        </p:nvSpPr>
        <p:spPr>
          <a:xfrm>
            <a:off x="6400808" y="2378572"/>
            <a:ext cx="6096000" cy="2862322"/>
          </a:xfrm>
          <a:prstGeom prst="rect">
            <a:avLst/>
          </a:prstGeom>
        </p:spPr>
        <p:txBody>
          <a:bodyPr anchor="t">
            <a:spAutoFit/>
          </a:bodyPr>
          <a:lstStyle/>
          <a:p>
            <a:pPr marL="285750" indent="-285750">
              <a:buFont typeface="Arial" panose="020B0604020202020204" pitchFamily="34" charset="0"/>
              <a:buChar char="•"/>
            </a:pPr>
            <a:r>
              <a:rPr lang="en-US" sz="6000" dirty="0"/>
              <a:t>Godliness </a:t>
            </a:r>
            <a:endParaRPr lang="en-US" sz="6000" dirty="0">
              <a:solidFill>
                <a:prstClr val="black"/>
              </a:solidFill>
            </a:endParaRPr>
          </a:p>
          <a:p>
            <a:pPr marL="285750" lvl="0" indent="-285750">
              <a:buFont typeface="Arial" panose="020B0604020202020204" pitchFamily="34" charset="0"/>
              <a:buChar char="•"/>
            </a:pPr>
            <a:r>
              <a:rPr lang="en-US" sz="6000" dirty="0">
                <a:solidFill>
                  <a:prstClr val="black"/>
                </a:solidFill>
              </a:rPr>
              <a:t>mutual affection </a:t>
            </a:r>
          </a:p>
          <a:p>
            <a:pPr marL="285750" lvl="0" indent="-285750">
              <a:buFont typeface="Arial" panose="020B0604020202020204" pitchFamily="34" charset="0"/>
              <a:buChar char="•"/>
            </a:pPr>
            <a:r>
              <a:rPr lang="en-US" sz="6000" dirty="0">
                <a:solidFill>
                  <a:prstClr val="black"/>
                </a:solidFill>
              </a:rPr>
              <a:t>love </a:t>
            </a:r>
          </a:p>
        </p:txBody>
      </p:sp>
      <p:pic>
        <p:nvPicPr>
          <p:cNvPr id="7" name="Picture 6">
            <a:extLst>
              <a:ext uri="{FF2B5EF4-FFF2-40B4-BE49-F238E27FC236}">
                <a16:creationId xmlns:a16="http://schemas.microsoft.com/office/drawing/2014/main" id="{8AA5BE47-E203-4CEA-9254-8BB6E892BA7D}"/>
              </a:ext>
            </a:extLst>
          </p:cNvPr>
          <p:cNvPicPr>
            <a:picLocks noChangeAspect="1"/>
          </p:cNvPicPr>
          <p:nvPr/>
        </p:nvPicPr>
        <p:blipFill>
          <a:blip r:embed="rId3"/>
          <a:stretch>
            <a:fillRect/>
          </a:stretch>
        </p:blipFill>
        <p:spPr>
          <a:xfrm>
            <a:off x="2133599" y="730004"/>
            <a:ext cx="870810" cy="870810"/>
          </a:xfrm>
          <a:prstGeom prst="rect">
            <a:avLst/>
          </a:prstGeom>
        </p:spPr>
      </p:pic>
      <p:sp>
        <p:nvSpPr>
          <p:cNvPr id="8" name="TextBox 7">
            <a:extLst>
              <a:ext uri="{FF2B5EF4-FFF2-40B4-BE49-F238E27FC236}">
                <a16:creationId xmlns:a16="http://schemas.microsoft.com/office/drawing/2014/main" id="{C12A3294-3CA9-44E0-BE3C-8C3E65FD0292}"/>
              </a:ext>
            </a:extLst>
          </p:cNvPr>
          <p:cNvSpPr txBox="1"/>
          <p:nvPr/>
        </p:nvSpPr>
        <p:spPr>
          <a:xfrm>
            <a:off x="9356279" y="885856"/>
            <a:ext cx="957943" cy="523220"/>
          </a:xfrm>
          <a:prstGeom prst="rect">
            <a:avLst/>
          </a:prstGeom>
          <a:noFill/>
        </p:spPr>
        <p:txBody>
          <a:bodyPr wrap="square" rtlCol="0">
            <a:spAutoFit/>
          </a:bodyPr>
          <a:lstStyle/>
          <a:p>
            <a:r>
              <a:rPr lang="en-US" sz="2800" dirty="0"/>
              <a:t>NIV</a:t>
            </a:r>
          </a:p>
        </p:txBody>
      </p:sp>
    </p:spTree>
    <p:extLst>
      <p:ext uri="{BB962C8B-B14F-4D97-AF65-F5344CB8AC3E}">
        <p14:creationId xmlns:p14="http://schemas.microsoft.com/office/powerpoint/2010/main" val="79237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2490</TotalTime>
  <Words>2196</Words>
  <Application>Microsoft Office PowerPoint</Application>
  <PresentationFormat>Widescreen</PresentationFormat>
  <Paragraphs>197</Paragraphs>
  <Slides>35</Slides>
  <Notes>33</Notes>
  <HiddenSlides>3</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Arial</vt:lpstr>
      <vt:lpstr>Calibri</vt:lpstr>
      <vt:lpstr>Calibri Light</vt:lpstr>
      <vt:lpstr>Helvetica Neue</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can often fell overwhelmed by the many things that demand our time. How can focusing on doing a few things well, rather than many things in a hasty way, bring greater satisfaction?</vt:lpstr>
      <vt:lpstr>We can often fell overwhelmed by the many things that demand our time. How can focusing on doing a few things well, rather than many things in a hasty way, bring greater satisfaction?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Tonight : surrender your life to Jesus and the right he has to you.</vt:lpstr>
      <vt:lpstr>3 His divine power has granted to us all things that pertain to life and godliness, through the knowledge of him who called us to his own glory and excellence, 4 by which he has granted to us</vt:lpstr>
      <vt:lpstr>his precious and very great promises, so that through them you may become partakers of the divine nature, having escaped from the corruption that is in the world because of sinful desire.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Trenidy Davis</dc:creator>
  <cp:lastModifiedBy>Trenidy Davis</cp:lastModifiedBy>
  <cp:revision>103</cp:revision>
  <dcterms:created xsi:type="dcterms:W3CDTF">2018-08-09T02:24:27Z</dcterms:created>
  <dcterms:modified xsi:type="dcterms:W3CDTF">2021-12-09T01:12:22Z</dcterms:modified>
</cp:coreProperties>
</file>