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34"/>
  </p:notesMasterIdLst>
  <p:sldIdLst>
    <p:sldId id="529" r:id="rId3"/>
    <p:sldId id="539" r:id="rId4"/>
    <p:sldId id="507" r:id="rId5"/>
    <p:sldId id="533" r:id="rId6"/>
    <p:sldId id="540" r:id="rId7"/>
    <p:sldId id="545" r:id="rId8"/>
    <p:sldId id="546" r:id="rId9"/>
    <p:sldId id="543" r:id="rId10"/>
    <p:sldId id="542" r:id="rId11"/>
    <p:sldId id="518" r:id="rId12"/>
    <p:sldId id="530" r:id="rId13"/>
    <p:sldId id="536" r:id="rId14"/>
    <p:sldId id="537" r:id="rId15"/>
    <p:sldId id="524" r:id="rId16"/>
    <p:sldId id="538" r:id="rId17"/>
    <p:sldId id="521" r:id="rId18"/>
    <p:sldId id="522" r:id="rId19"/>
    <p:sldId id="523" r:id="rId20"/>
    <p:sldId id="525" r:id="rId21"/>
    <p:sldId id="526" r:id="rId22"/>
    <p:sldId id="531" r:id="rId23"/>
    <p:sldId id="527" r:id="rId24"/>
    <p:sldId id="528" r:id="rId25"/>
    <p:sldId id="534" r:id="rId26"/>
    <p:sldId id="512" r:id="rId27"/>
    <p:sldId id="513" r:id="rId28"/>
    <p:sldId id="514" r:id="rId29"/>
    <p:sldId id="402" r:id="rId30"/>
    <p:sldId id="504" r:id="rId31"/>
    <p:sldId id="517" r:id="rId32"/>
    <p:sldId id="45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BBA7DC-8667-4040-8794-7F1C0E354A07}" v="30" dt="2020-04-28T18:35:54.1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1"/>
    <p:restoredTop sz="67884" autoAdjust="0"/>
  </p:normalViewPr>
  <p:slideViewPr>
    <p:cSldViewPr snapToGrid="0">
      <p:cViewPr varScale="1">
        <p:scale>
          <a:sx n="52" d="100"/>
          <a:sy n="52" d="100"/>
        </p:scale>
        <p:origin x="648" y="6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6/11/relationships/changesInfo" Target="changesInfos/changesInfo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enidy Davis" userId="5432308_tp_dropbox" providerId="OAuth2" clId="{44976348-F0BD-D44A-9A0B-365C01298359}"/>
    <pc:docChg chg="modSld sldOrd">
      <pc:chgData name="Trenidy Davis" userId="5432308_tp_dropbox" providerId="OAuth2" clId="{44976348-F0BD-D44A-9A0B-365C01298359}" dt="2019-12-11T23:37:45.121" v="12" actId="1076"/>
      <pc:docMkLst>
        <pc:docMk/>
      </pc:docMkLst>
      <pc:sldChg chg="ord">
        <pc:chgData name="Trenidy Davis" userId="5432308_tp_dropbox" providerId="OAuth2" clId="{44976348-F0BD-D44A-9A0B-365C01298359}" dt="2019-12-11T23:36:41.760" v="7" actId="1076"/>
        <pc:sldMkLst>
          <pc:docMk/>
          <pc:sldMk cId="1517127877" sldId="363"/>
        </pc:sldMkLst>
      </pc:sldChg>
      <pc:sldChg chg="ord">
        <pc:chgData name="Trenidy Davis" userId="5432308_tp_dropbox" providerId="OAuth2" clId="{44976348-F0BD-D44A-9A0B-365C01298359}" dt="2019-12-11T23:36:12.149" v="4" actId="1076"/>
        <pc:sldMkLst>
          <pc:docMk/>
          <pc:sldMk cId="3013198880" sldId="402"/>
        </pc:sldMkLst>
      </pc:sldChg>
      <pc:sldChg chg="ord">
        <pc:chgData name="Trenidy Davis" userId="5432308_tp_dropbox" providerId="OAuth2" clId="{44976348-F0BD-D44A-9A0B-365C01298359}" dt="2019-12-11T23:37:16.171" v="9" actId="1076"/>
        <pc:sldMkLst>
          <pc:docMk/>
          <pc:sldMk cId="106902388" sldId="452"/>
        </pc:sldMkLst>
      </pc:sldChg>
      <pc:sldChg chg="modSp ord">
        <pc:chgData name="Trenidy Davis" userId="5432308_tp_dropbox" providerId="OAuth2" clId="{44976348-F0BD-D44A-9A0B-365C01298359}" dt="2019-12-11T23:36:18.636" v="5" actId="1076"/>
        <pc:sldMkLst>
          <pc:docMk/>
          <pc:sldMk cId="389048122" sldId="504"/>
        </pc:sldMkLst>
        <pc:spChg chg="mod">
          <ac:chgData name="Trenidy Davis" userId="5432308_tp_dropbox" providerId="OAuth2" clId="{44976348-F0BD-D44A-9A0B-365C01298359}" dt="2019-12-04T13:14:22.008" v="1" actId="1076"/>
          <ac:spMkLst>
            <pc:docMk/>
            <pc:sldMk cId="389048122" sldId="504"/>
            <ac:spMk id="3" creationId="{C93AE68D-BBFA-4AE7-AA57-CD22873CB9C6}"/>
          </ac:spMkLst>
        </pc:spChg>
        <pc:picChg chg="mod">
          <ac:chgData name="Trenidy Davis" userId="5432308_tp_dropbox" providerId="OAuth2" clId="{44976348-F0BD-D44A-9A0B-365C01298359}" dt="2019-12-04T13:14:24.858" v="2" actId="1076"/>
          <ac:picMkLst>
            <pc:docMk/>
            <pc:sldMk cId="389048122" sldId="504"/>
            <ac:picMk id="6" creationId="{BA41BBD6-FBDB-49D5-B560-92C9761B184C}"/>
          </ac:picMkLst>
        </pc:picChg>
      </pc:sldChg>
      <pc:sldChg chg="ord">
        <pc:chgData name="Trenidy Davis" userId="5432308_tp_dropbox" providerId="OAuth2" clId="{44976348-F0BD-D44A-9A0B-365C01298359}" dt="2019-12-11T23:36:33.340" v="6" actId="1076"/>
        <pc:sldMkLst>
          <pc:docMk/>
          <pc:sldMk cId="3867676472" sldId="505"/>
        </pc:sldMkLst>
      </pc:sldChg>
      <pc:sldChg chg="ord">
        <pc:chgData name="Trenidy Davis" userId="5432308_tp_dropbox" providerId="OAuth2" clId="{44976348-F0BD-D44A-9A0B-365C01298359}" dt="2019-12-11T23:37:45.121" v="12" actId="1076"/>
        <pc:sldMkLst>
          <pc:docMk/>
          <pc:sldMk cId="3848021976" sldId="515"/>
        </pc:sldMkLst>
      </pc:sldChg>
      <pc:sldChg chg="ord">
        <pc:chgData name="Trenidy Davis" userId="5432308_tp_dropbox" providerId="OAuth2" clId="{44976348-F0BD-D44A-9A0B-365C01298359}" dt="2019-12-11T23:37:25.693" v="11" actId="1076"/>
        <pc:sldMkLst>
          <pc:docMk/>
          <pc:sldMk cId="31521511" sldId="516"/>
        </pc:sldMkLst>
      </pc:sldChg>
    </pc:docChg>
  </pc:docChgLst>
  <pc:docChgLst>
    <pc:chgData clId="Web-{7FBBA7DC-8667-4040-8794-7F1C0E354A07}"/>
    <pc:docChg chg="modSld">
      <pc:chgData name="" userId="" providerId="" clId="Web-{7FBBA7DC-8667-4040-8794-7F1C0E354A07}" dt="2020-04-28T18:35:54.110" v="28" actId="20577"/>
      <pc:docMkLst>
        <pc:docMk/>
      </pc:docMkLst>
      <pc:sldChg chg="modSp">
        <pc:chgData name="" userId="" providerId="" clId="Web-{7FBBA7DC-8667-4040-8794-7F1C0E354A07}" dt="2020-04-28T18:33:35.594" v="13" actId="20577"/>
        <pc:sldMkLst>
          <pc:docMk/>
          <pc:sldMk cId="1353867885" sldId="496"/>
        </pc:sldMkLst>
        <pc:spChg chg="mod">
          <ac:chgData name="" userId="" providerId="" clId="Web-{7FBBA7DC-8667-4040-8794-7F1C0E354A07}" dt="2020-04-28T18:32:09.844" v="2" actId="20577"/>
          <ac:spMkLst>
            <pc:docMk/>
            <pc:sldMk cId="1353867885" sldId="496"/>
            <ac:spMk id="4" creationId="{575D47C1-E4F3-46CE-B129-83AD434D26A1}"/>
          </ac:spMkLst>
        </pc:spChg>
        <pc:spChg chg="mod">
          <ac:chgData name="" userId="" providerId="" clId="Web-{7FBBA7DC-8667-4040-8794-7F1C0E354A07}" dt="2020-04-28T18:33:35.594" v="13" actId="20577"/>
          <ac:spMkLst>
            <pc:docMk/>
            <pc:sldMk cId="1353867885" sldId="496"/>
            <ac:spMk id="7" creationId="{3A5227C9-DF14-41B5-B366-6BC4EA2A3321}"/>
          </ac:spMkLst>
        </pc:spChg>
      </pc:sldChg>
      <pc:sldChg chg="modSp">
        <pc:chgData name="" userId="" providerId="" clId="Web-{7FBBA7DC-8667-4040-8794-7F1C0E354A07}" dt="2020-04-28T18:35:54.110" v="27" actId="20577"/>
        <pc:sldMkLst>
          <pc:docMk/>
          <pc:sldMk cId="2480915170" sldId="514"/>
        </pc:sldMkLst>
        <pc:spChg chg="mod">
          <ac:chgData name="" userId="" providerId="" clId="Web-{7FBBA7DC-8667-4040-8794-7F1C0E354A07}" dt="2020-04-28T18:35:54.110" v="27" actId="20577"/>
          <ac:spMkLst>
            <pc:docMk/>
            <pc:sldMk cId="2480915170" sldId="514"/>
            <ac:spMk id="4" creationId="{575D47C1-E4F3-46CE-B129-83AD434D26A1}"/>
          </ac:spMkLst>
        </pc:spChg>
      </pc:sldChg>
      <pc:sldChg chg="modSp">
        <pc:chgData name="" userId="" providerId="" clId="Web-{7FBBA7DC-8667-4040-8794-7F1C0E354A07}" dt="2020-04-28T18:34:15.547" v="19" actId="20577"/>
        <pc:sldMkLst>
          <pc:docMk/>
          <pc:sldMk cId="446552212" sldId="522"/>
        </pc:sldMkLst>
        <pc:spChg chg="mod">
          <ac:chgData name="" userId="" providerId="" clId="Web-{7FBBA7DC-8667-4040-8794-7F1C0E354A07}" dt="2020-04-28T18:34:15.547" v="19" actId="20577"/>
          <ac:spMkLst>
            <pc:docMk/>
            <pc:sldMk cId="446552212" sldId="522"/>
            <ac:spMk id="4" creationId="{00000000-0000-0000-0000-000000000000}"/>
          </ac:spMkLst>
        </pc:spChg>
      </pc:sldChg>
      <pc:sldChg chg="modSp">
        <pc:chgData name="" userId="" providerId="" clId="Web-{7FBBA7DC-8667-4040-8794-7F1C0E354A07}" dt="2020-04-28T18:34:24.547" v="23" actId="20577"/>
        <pc:sldMkLst>
          <pc:docMk/>
          <pc:sldMk cId="3957570140" sldId="523"/>
        </pc:sldMkLst>
        <pc:spChg chg="mod">
          <ac:chgData name="" userId="" providerId="" clId="Web-{7FBBA7DC-8667-4040-8794-7F1C0E354A07}" dt="2020-04-28T18:34:24.547" v="23" actId="20577"/>
          <ac:spMkLst>
            <pc:docMk/>
            <pc:sldMk cId="3957570140" sldId="523"/>
            <ac:spMk id="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FCF982-B2F5-4413-A430-FF1D9EB209EA}" type="datetimeFigureOut">
              <a:rPr lang="en-US" smtClean="0"/>
              <a:t>11/10/2021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E03B18-F139-4B2C-9A44-4FF4F6AE68AC}" type="slidenum">
              <a:rPr lang="en-US" smtClean="0"/>
              <a:t>‹#›</a:t>
            </a:fld>
            <a:endParaRPr lang="en-US" dirty="0"/>
          </a:p>
        </p:txBody>
      </p:sp>
    </p:spTree>
    <p:extLst>
      <p:ext uri="{BB962C8B-B14F-4D97-AF65-F5344CB8AC3E}">
        <p14:creationId xmlns:p14="http://schemas.microsoft.com/office/powerpoint/2010/main" val="2149553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not the nail.</a:t>
            </a:r>
          </a:p>
        </p:txBody>
      </p:sp>
      <p:sp>
        <p:nvSpPr>
          <p:cNvPr id="4" name="Slide Number Placeholder 3"/>
          <p:cNvSpPr>
            <a:spLocks noGrp="1"/>
          </p:cNvSpPr>
          <p:nvPr>
            <p:ph type="sldNum" sz="quarter" idx="5"/>
          </p:nvPr>
        </p:nvSpPr>
        <p:spPr/>
        <p:txBody>
          <a:bodyPr/>
          <a:lstStyle/>
          <a:p>
            <a:fld id="{14E03B18-F139-4B2C-9A44-4FF4F6AE68AC}" type="slidenum">
              <a:rPr lang="en-US" smtClean="0"/>
              <a:t>2</a:t>
            </a:fld>
            <a:endParaRPr lang="en-US" dirty="0"/>
          </a:p>
        </p:txBody>
      </p:sp>
    </p:spTree>
    <p:extLst>
      <p:ext uri="{BB962C8B-B14F-4D97-AF65-F5344CB8AC3E}">
        <p14:creationId xmlns:p14="http://schemas.microsoft.com/office/powerpoint/2010/main" val="139037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a:t>
            </a:fld>
            <a:endParaRPr lang="en-US" dirty="0"/>
          </a:p>
        </p:txBody>
      </p:sp>
    </p:spTree>
    <p:extLst>
      <p:ext uri="{BB962C8B-B14F-4D97-AF65-F5344CB8AC3E}">
        <p14:creationId xmlns:p14="http://schemas.microsoft.com/office/powerpoint/2010/main" val="1875500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Speaking</a:t>
            </a:r>
          </a:p>
          <a:p>
            <a:r>
              <a:rPr lang="en-US" dirty="0"/>
              <a:t>This wasn’t new, but People  were being spiritual but hatting each other.  Not seeking the best for each other. Jesus commandment wasn’t new, but it was new to them.</a:t>
            </a:r>
          </a:p>
          <a:p>
            <a:r>
              <a:rPr lang="en-US" dirty="0"/>
              <a:t>These teaching aren’t new, they just may be new to you.</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6795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40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5205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3146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552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free in our relationship with Jesus allows us to purse healthy relationships.  And the bible teaches that a sign of health relationships is having </a:t>
            </a:r>
            <a:r>
              <a:rPr lang="en-US" dirty="0" err="1"/>
              <a:t>uniy</a:t>
            </a:r>
            <a:r>
              <a:rPr lang="en-US" dirty="0"/>
              <a:t>.</a:t>
            </a:r>
          </a:p>
          <a:p>
            <a:endParaRPr lang="en-US" dirty="0"/>
          </a:p>
          <a:p>
            <a:endParaRPr lang="en-US" dirty="0"/>
          </a:p>
          <a:p>
            <a:r>
              <a:rPr lang="en-US" dirty="0"/>
              <a:t>Jesus High Priestly Prayer in John 17 for those of us who believe maybe one , as I and the father are one.</a:t>
            </a:r>
          </a:p>
          <a:p>
            <a:r>
              <a:rPr lang="en-US" dirty="0"/>
              <a:t>John 13:34-35  Love one another, so that all men will know you are my disciples.</a:t>
            </a:r>
          </a:p>
          <a:p>
            <a:r>
              <a:rPr lang="en-US" dirty="0"/>
              <a:t>Psalm 133 How good and pleasant when God’s people live together in unity</a:t>
            </a:r>
          </a:p>
          <a:p>
            <a:r>
              <a:rPr lang="en-US" dirty="0"/>
              <a:t>Ephesians 4:3 Paul said “Make every effort to keep the unity of the Spirit through the bond of peace.</a:t>
            </a:r>
          </a:p>
        </p:txBody>
      </p:sp>
      <p:sp>
        <p:nvSpPr>
          <p:cNvPr id="4" name="Slide Number Placeholder 3"/>
          <p:cNvSpPr>
            <a:spLocks noGrp="1"/>
          </p:cNvSpPr>
          <p:nvPr>
            <p:ph type="sldNum" sz="quarter" idx="10"/>
          </p:nvPr>
        </p:nvSpPr>
        <p:spPr/>
        <p:txBody>
          <a:bodyPr/>
          <a:lstStyle/>
          <a:p>
            <a:fld id="{CF4E108F-E9A8-4AB7-B136-4EF6262005D1}" type="slidenum">
              <a:rPr lang="en-US" smtClean="0"/>
              <a:t>10</a:t>
            </a:fld>
            <a:endParaRPr lang="en-US" dirty="0"/>
          </a:p>
        </p:txBody>
      </p:sp>
    </p:spTree>
    <p:extLst>
      <p:ext uri="{BB962C8B-B14F-4D97-AF65-F5344CB8AC3E}">
        <p14:creationId xmlns:p14="http://schemas.microsoft.com/office/powerpoint/2010/main" val="1517906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Problems begin when our focus becomes controlling other behavior, instead of focusing on our own.</a:t>
            </a:r>
          </a:p>
          <a:p>
            <a:r>
              <a:rPr lang="en-US" dirty="0"/>
              <a:t>These two are blaming each other for everything. They are focusing on their rights in this relationship, not their responsibilities.  </a:t>
            </a:r>
          </a:p>
          <a:p>
            <a:r>
              <a:rPr lang="en-US" dirty="0"/>
              <a:t>Relationships that stay in this state will either disintegrate and cannot grow in love, closeness, or  intimacy</a:t>
            </a:r>
          </a:p>
        </p:txBody>
      </p:sp>
      <p:sp>
        <p:nvSpPr>
          <p:cNvPr id="4" name="Slide Number Placeholder 3"/>
          <p:cNvSpPr>
            <a:spLocks noGrp="1"/>
          </p:cNvSpPr>
          <p:nvPr>
            <p:ph type="sldNum" sz="quarter" idx="5"/>
          </p:nvPr>
        </p:nvSpPr>
        <p:spPr/>
        <p:txBody>
          <a:bodyPr/>
          <a:lstStyle/>
          <a:p>
            <a:fld id="{14E03B18-F139-4B2C-9A44-4FF4F6AE68AC}" type="slidenum">
              <a:rPr lang="en-US" smtClean="0"/>
              <a:t>11</a:t>
            </a:fld>
            <a:endParaRPr lang="en-US" dirty="0"/>
          </a:p>
        </p:txBody>
      </p:sp>
    </p:spTree>
    <p:extLst>
      <p:ext uri="{BB962C8B-B14F-4D97-AF65-F5344CB8AC3E}">
        <p14:creationId xmlns:p14="http://schemas.microsoft.com/office/powerpoint/2010/main" val="645100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7292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3575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1535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this contributes to division.</a:t>
            </a:r>
          </a:p>
        </p:txBody>
      </p:sp>
      <p:sp>
        <p:nvSpPr>
          <p:cNvPr id="4" name="Slide Number Placeholder 3"/>
          <p:cNvSpPr>
            <a:spLocks noGrp="1"/>
          </p:cNvSpPr>
          <p:nvPr>
            <p:ph type="sldNum" sz="quarter" idx="5"/>
          </p:nvPr>
        </p:nvSpPr>
        <p:spPr/>
        <p:txBody>
          <a:bodyPr/>
          <a:lstStyle/>
          <a:p>
            <a:fld id="{14E03B18-F139-4B2C-9A44-4FF4F6AE68AC}" type="slidenum">
              <a:rPr lang="en-US" smtClean="0"/>
              <a:t>15</a:t>
            </a:fld>
            <a:endParaRPr lang="en-US" dirty="0"/>
          </a:p>
        </p:txBody>
      </p:sp>
    </p:spTree>
    <p:extLst>
      <p:ext uri="{BB962C8B-B14F-4D97-AF65-F5344CB8AC3E}">
        <p14:creationId xmlns:p14="http://schemas.microsoft.com/office/powerpoint/2010/main" val="2672020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Pastor Johnathan </a:t>
            </a:r>
            <a:r>
              <a:rPr lang="en-US" dirty="0" err="1"/>
              <a:t>Guerry</a:t>
            </a:r>
            <a:r>
              <a:rPr lang="en-US" dirty="0"/>
              <a:t> “You Before Me”</a:t>
            </a:r>
          </a:p>
          <a:p>
            <a:endParaRPr lang="en-US" dirty="0"/>
          </a:p>
          <a:p>
            <a:r>
              <a:rPr lang="en-US" dirty="0"/>
              <a:t>We tend to judge ourselves by our intentions and others by their actions.  We need to work on the person we see in the mirror each morning. On the character of being the same person on the outside that we are on the inside. To let the Spirit of Jesus permeate us and grow Spiritual Fruit.</a:t>
            </a:r>
          </a:p>
          <a:p>
            <a:endParaRPr lang="en-US" dirty="0"/>
          </a:p>
          <a:p>
            <a:r>
              <a:rPr lang="en-US" dirty="0"/>
              <a:t>And we see in others some difference in their intentions and their actions we should be GRACEFUL recognizing that we ourselves have those same discrepancies.</a:t>
            </a:r>
          </a:p>
          <a:p>
            <a:endParaRPr lang="en-US" dirty="0"/>
          </a:p>
          <a:p>
            <a:endParaRPr lang="en-US" dirty="0"/>
          </a:p>
          <a:p>
            <a:r>
              <a:rPr lang="en-US" dirty="0"/>
              <a:t>Not only do I have no right to expect my needs to be meet by others, I have a responsibility to meet their needs.</a:t>
            </a:r>
          </a:p>
        </p:txBody>
      </p:sp>
      <p:sp>
        <p:nvSpPr>
          <p:cNvPr id="4" name="Slide Number Placeholder 3"/>
          <p:cNvSpPr>
            <a:spLocks noGrp="1"/>
          </p:cNvSpPr>
          <p:nvPr>
            <p:ph type="sldNum" sz="quarter" idx="10"/>
          </p:nvPr>
        </p:nvSpPr>
        <p:spPr/>
        <p:txBody>
          <a:bodyPr/>
          <a:lstStyle/>
          <a:p>
            <a:fld id="{CF4E108F-E9A8-4AB7-B136-4EF6262005D1}" type="slidenum">
              <a:rPr lang="en-US" smtClean="0"/>
              <a:t>16</a:t>
            </a:fld>
            <a:endParaRPr lang="en-US" dirty="0"/>
          </a:p>
        </p:txBody>
      </p:sp>
    </p:spTree>
    <p:extLst>
      <p:ext uri="{BB962C8B-B14F-4D97-AF65-F5344CB8AC3E}">
        <p14:creationId xmlns:p14="http://schemas.microsoft.com/office/powerpoint/2010/main" val="3350387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Speed Round. Use white board. Give then 2 minutes and then lets list them as a large group.</a:t>
            </a:r>
          </a:p>
        </p:txBody>
      </p:sp>
      <p:sp>
        <p:nvSpPr>
          <p:cNvPr id="4" name="Slide Number Placeholder 3"/>
          <p:cNvSpPr>
            <a:spLocks noGrp="1"/>
          </p:cNvSpPr>
          <p:nvPr>
            <p:ph type="sldNum" sz="quarter" idx="10"/>
          </p:nvPr>
        </p:nvSpPr>
        <p:spPr/>
        <p:txBody>
          <a:bodyPr/>
          <a:lstStyle/>
          <a:p>
            <a:fld id="{CF4E108F-E9A8-4AB7-B136-4EF6262005D1}" type="slidenum">
              <a:rPr lang="en-US" smtClean="0"/>
              <a:t>17</a:t>
            </a:fld>
            <a:endParaRPr lang="en-US" dirty="0"/>
          </a:p>
        </p:txBody>
      </p:sp>
    </p:spTree>
    <p:extLst>
      <p:ext uri="{BB962C8B-B14F-4D97-AF65-F5344CB8AC3E}">
        <p14:creationId xmlns:p14="http://schemas.microsoft.com/office/powerpoint/2010/main" val="791340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was clear that while we shouldn’t judge character, we are to discipline bad behavior, in society, in the church, in the family</a:t>
            </a:r>
          </a:p>
        </p:txBody>
      </p:sp>
      <p:sp>
        <p:nvSpPr>
          <p:cNvPr id="4" name="Slide Number Placeholder 3"/>
          <p:cNvSpPr>
            <a:spLocks noGrp="1"/>
          </p:cNvSpPr>
          <p:nvPr>
            <p:ph type="sldNum" sz="quarter" idx="10"/>
          </p:nvPr>
        </p:nvSpPr>
        <p:spPr/>
        <p:txBody>
          <a:bodyPr/>
          <a:lstStyle/>
          <a:p>
            <a:fld id="{CF4E108F-E9A8-4AB7-B136-4EF6262005D1}" type="slidenum">
              <a:rPr lang="en-US" smtClean="0"/>
              <a:t>18</a:t>
            </a:fld>
            <a:endParaRPr lang="en-US" dirty="0"/>
          </a:p>
        </p:txBody>
      </p:sp>
    </p:spTree>
    <p:extLst>
      <p:ext uri="{BB962C8B-B14F-4D97-AF65-F5344CB8AC3E}">
        <p14:creationId xmlns:p14="http://schemas.microsoft.com/office/powerpoint/2010/main" val="1063172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For example </a:t>
            </a:r>
            <a:r>
              <a:rPr lang="en-US" dirty="0"/>
              <a:t>suppose I catch a fellow Christian telling an obvious law in a confront them. I could </a:t>
            </a:r>
            <a:r>
              <a:rPr lang="en-US" b="1" dirty="0"/>
              <a:t>say “you're a liar!” </a:t>
            </a:r>
            <a:r>
              <a:rPr lang="en-US" dirty="0"/>
              <a:t>But that would be judgment because I have questioned their character. It would be much better to ask </a:t>
            </a:r>
            <a:r>
              <a:rPr lang="en-US" b="1" dirty="0"/>
              <a:t>“Did you just tell a lie?</a:t>
            </a:r>
            <a:br>
              <a:rPr lang="en-US" dirty="0"/>
            </a:br>
            <a:r>
              <a:rPr lang="en-US" dirty="0"/>
              <a:t>“that calls to attention their behavior not their character. Better yet you might continue with </a:t>
            </a:r>
            <a:r>
              <a:rPr lang="en-US" b="1" dirty="0"/>
              <a:t>“you know you're not a liar why would you tell a lie”</a:t>
            </a:r>
            <a:r>
              <a:rPr lang="en-US" dirty="0"/>
              <a:t> The truth is they are a child of God who just acted out of character. </a:t>
            </a:r>
          </a:p>
          <a:p>
            <a:r>
              <a:rPr lang="en-US" dirty="0"/>
              <a:t>The first expression implies they have a character of a liar at their core . </a:t>
            </a:r>
            <a:r>
              <a:rPr lang="en-US" b="1" i="1" dirty="0"/>
              <a:t>It doesn't give them the power to change </a:t>
            </a:r>
            <a:r>
              <a:rPr lang="en-US" dirty="0"/>
              <a:t>and puts them on a </a:t>
            </a:r>
            <a:r>
              <a:rPr lang="en-US" i="1" dirty="0"/>
              <a:t>defensive posture</a:t>
            </a:r>
            <a:r>
              <a:rPr lang="en-US" dirty="0"/>
              <a:t>. To call out their behavior is to point out something that is sinful behavior that they can change. </a:t>
            </a:r>
          </a:p>
          <a:p>
            <a:endParaRPr lang="en-US" dirty="0"/>
          </a:p>
          <a:p>
            <a:r>
              <a:rPr lang="en-US" dirty="0"/>
              <a:t>Any Comments on this one?</a:t>
            </a:r>
          </a:p>
          <a:p>
            <a:endParaRPr lang="en-US" dirty="0"/>
          </a:p>
          <a:p>
            <a:r>
              <a:rPr lang="en-US" dirty="0"/>
              <a:t>So lets talk about being defensive.  WE OFTEN FAIL TO LISTEN BECAUSE WE ARE TRYING TO DEFNED OURSELVES.</a:t>
            </a:r>
          </a:p>
        </p:txBody>
      </p:sp>
      <p:sp>
        <p:nvSpPr>
          <p:cNvPr id="4" name="Slide Number Placeholder 3"/>
          <p:cNvSpPr>
            <a:spLocks noGrp="1"/>
          </p:cNvSpPr>
          <p:nvPr>
            <p:ph type="sldNum" sz="quarter" idx="5"/>
          </p:nvPr>
        </p:nvSpPr>
        <p:spPr/>
        <p:txBody>
          <a:bodyPr/>
          <a:lstStyle/>
          <a:p>
            <a:fld id="{14E03B18-F139-4B2C-9A44-4FF4F6AE68AC}" type="slidenum">
              <a:rPr lang="en-US" smtClean="0"/>
              <a:t>19</a:t>
            </a:fld>
            <a:endParaRPr lang="en-US" dirty="0"/>
          </a:p>
        </p:txBody>
      </p:sp>
    </p:spTree>
    <p:extLst>
      <p:ext uri="{BB962C8B-B14F-4D97-AF65-F5344CB8AC3E}">
        <p14:creationId xmlns:p14="http://schemas.microsoft.com/office/powerpoint/2010/main" val="2741852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Freedom Mississippi </a:t>
            </a:r>
            <a:r>
              <a:rPr lang="en-US" dirty="0" err="1"/>
              <a:t>Resouces</a:t>
            </a:r>
            <a:r>
              <a:rPr lang="en-US" dirty="0"/>
              <a:t> and look for Document on False and </a:t>
            </a:r>
            <a:r>
              <a:rPr lang="en-US" dirty="0" err="1"/>
              <a:t>Unhealthly</a:t>
            </a:r>
            <a:r>
              <a:rPr lang="en-US" dirty="0"/>
              <a:t> Ways we defend ourselves.</a:t>
            </a:r>
          </a:p>
        </p:txBody>
      </p:sp>
      <p:sp>
        <p:nvSpPr>
          <p:cNvPr id="4" name="Slide Number Placeholder 3"/>
          <p:cNvSpPr>
            <a:spLocks noGrp="1"/>
          </p:cNvSpPr>
          <p:nvPr>
            <p:ph type="sldNum" sz="quarter" idx="10"/>
          </p:nvPr>
        </p:nvSpPr>
        <p:spPr/>
        <p:txBody>
          <a:bodyPr/>
          <a:lstStyle/>
          <a:p>
            <a:fld id="{CF4E108F-E9A8-4AB7-B136-4EF6262005D1}" type="slidenum">
              <a:rPr lang="en-US" smtClean="0"/>
              <a:t>20</a:t>
            </a:fld>
            <a:endParaRPr lang="en-US" dirty="0"/>
          </a:p>
        </p:txBody>
      </p:sp>
    </p:spTree>
    <p:extLst>
      <p:ext uri="{BB962C8B-B14F-4D97-AF65-F5344CB8AC3E}">
        <p14:creationId xmlns:p14="http://schemas.microsoft.com/office/powerpoint/2010/main" val="7843074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up wrong ways we defend ourselves.</a:t>
            </a:r>
          </a:p>
        </p:txBody>
      </p:sp>
      <p:sp>
        <p:nvSpPr>
          <p:cNvPr id="4" name="Slide Number Placeholder 3"/>
          <p:cNvSpPr>
            <a:spLocks noGrp="1"/>
          </p:cNvSpPr>
          <p:nvPr>
            <p:ph type="sldNum" sz="quarter" idx="5"/>
          </p:nvPr>
        </p:nvSpPr>
        <p:spPr/>
        <p:txBody>
          <a:bodyPr/>
          <a:lstStyle/>
          <a:p>
            <a:fld id="{14E03B18-F139-4B2C-9A44-4FF4F6AE68AC}" type="slidenum">
              <a:rPr lang="en-US" smtClean="0"/>
              <a:t>21</a:t>
            </a:fld>
            <a:endParaRPr lang="en-US" dirty="0"/>
          </a:p>
        </p:txBody>
      </p:sp>
    </p:spTree>
    <p:extLst>
      <p:ext uri="{BB962C8B-B14F-4D97-AF65-F5344CB8AC3E}">
        <p14:creationId xmlns:p14="http://schemas.microsoft.com/office/powerpoint/2010/main" val="36053403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we know of our identity with God we can deal with our sin and the behavior level and not the character level.</a:t>
            </a:r>
          </a:p>
          <a:p>
            <a:endParaRPr lang="en-US" dirty="0"/>
          </a:p>
          <a:p>
            <a:r>
              <a:rPr lang="en-US" dirty="0"/>
              <a:t>See Freedom Mississippi Resources and look for Document on False and Unhealthily Ways we defend ourselves.</a:t>
            </a:r>
          </a:p>
          <a:p>
            <a:r>
              <a:rPr lang="en-US" dirty="0"/>
              <a:t>Jesus said changed </a:t>
            </a:r>
            <a:r>
              <a:rPr lang="en-US" dirty="0" err="1"/>
              <a:t>Sauls</a:t>
            </a:r>
            <a:r>
              <a:rPr lang="en-US" dirty="0"/>
              <a:t> name to Peter (rock) before he had what it took.</a:t>
            </a:r>
          </a:p>
          <a:p>
            <a:endParaRPr lang="en-US" dirty="0"/>
          </a:p>
          <a:p>
            <a:r>
              <a:rPr lang="en-US" dirty="0"/>
              <a:t>American Standard of Romans 4:17</a:t>
            </a:r>
          </a:p>
        </p:txBody>
      </p:sp>
      <p:sp>
        <p:nvSpPr>
          <p:cNvPr id="4" name="Slide Number Placeholder 3"/>
          <p:cNvSpPr>
            <a:spLocks noGrp="1"/>
          </p:cNvSpPr>
          <p:nvPr>
            <p:ph type="sldNum" sz="quarter" idx="10"/>
          </p:nvPr>
        </p:nvSpPr>
        <p:spPr/>
        <p:txBody>
          <a:bodyPr/>
          <a:lstStyle/>
          <a:p>
            <a:fld id="{CF4E108F-E9A8-4AB7-B136-4EF6262005D1}" type="slidenum">
              <a:rPr lang="en-US" smtClean="0"/>
              <a:t>22</a:t>
            </a:fld>
            <a:endParaRPr lang="en-US" dirty="0"/>
          </a:p>
        </p:txBody>
      </p:sp>
    </p:spTree>
    <p:extLst>
      <p:ext uri="{BB962C8B-B14F-4D97-AF65-F5344CB8AC3E}">
        <p14:creationId xmlns:p14="http://schemas.microsoft.com/office/powerpoint/2010/main" val="1764142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Peter 2:23</a:t>
            </a:r>
          </a:p>
          <a:p>
            <a:r>
              <a:rPr lang="en-US" dirty="0"/>
              <a:t>“When they hurled insults at him, he did not retaliate; when he suffered, he made no threats. Instead, he entrusted himself to him who judges Justly”</a:t>
            </a:r>
          </a:p>
          <a:p>
            <a:r>
              <a:rPr lang="en-US" dirty="0"/>
              <a:t>Romans 12:18 If it is possible, as far as it depends on you, live at peace with everyone”.</a:t>
            </a:r>
          </a:p>
          <a:p>
            <a:endParaRPr lang="en-US" dirty="0"/>
          </a:p>
          <a:p>
            <a:r>
              <a:rPr lang="en-US" dirty="0"/>
              <a:t>Note as far as it depends on you.   It’s not always possible. We live in a fallen world. We won’t always have happy harmonious relationships with others.</a:t>
            </a:r>
          </a:p>
          <a:p>
            <a:r>
              <a:rPr lang="en-US" dirty="0"/>
              <a:t>CONFLICT is a normal pat of life. Expect it.</a:t>
            </a:r>
          </a:p>
          <a:p>
            <a:r>
              <a:rPr lang="en-US" dirty="0"/>
              <a:t>But its how we handle it that can redeem it.</a:t>
            </a:r>
          </a:p>
        </p:txBody>
      </p:sp>
      <p:sp>
        <p:nvSpPr>
          <p:cNvPr id="4" name="Slide Number Placeholder 3"/>
          <p:cNvSpPr>
            <a:spLocks noGrp="1"/>
          </p:cNvSpPr>
          <p:nvPr>
            <p:ph type="sldNum" sz="quarter" idx="10"/>
          </p:nvPr>
        </p:nvSpPr>
        <p:spPr/>
        <p:txBody>
          <a:bodyPr/>
          <a:lstStyle/>
          <a:p>
            <a:fld id="{CF4E108F-E9A8-4AB7-B136-4EF6262005D1}" type="slidenum">
              <a:rPr lang="en-US" smtClean="0"/>
              <a:t>23</a:t>
            </a:fld>
            <a:endParaRPr lang="en-US" dirty="0"/>
          </a:p>
        </p:txBody>
      </p:sp>
    </p:spTree>
    <p:extLst>
      <p:ext uri="{BB962C8B-B14F-4D97-AF65-F5344CB8AC3E}">
        <p14:creationId xmlns:p14="http://schemas.microsoft.com/office/powerpoint/2010/main" val="3881234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Peter 2:23</a:t>
            </a:r>
          </a:p>
          <a:p>
            <a:r>
              <a:rPr lang="en-US" dirty="0"/>
              <a:t>“When they hurled insults at him, he did not retaliate; when he suffered, he made no threats. Instead, he entrusted himself to him who judges Justly”</a:t>
            </a:r>
          </a:p>
          <a:p>
            <a:endParaRPr lang="en-US" dirty="0"/>
          </a:p>
          <a:p>
            <a:r>
              <a:rPr lang="en-US" dirty="0"/>
              <a:t>Romans 12:18 If it is possible, as far as it depends on you, live at peace with everyone”.</a:t>
            </a:r>
          </a:p>
          <a:p>
            <a:r>
              <a:rPr lang="en-US" dirty="0"/>
              <a:t>Note as far as it depends on you.   It’s not always possible. We live in a fallen world. We won’t always have happy harmonious relationships with others.</a:t>
            </a:r>
          </a:p>
          <a:p>
            <a:r>
              <a:rPr lang="en-US" dirty="0"/>
              <a:t>CONFLICT is a normal pat of life. Expect it.</a:t>
            </a:r>
          </a:p>
          <a:p>
            <a:r>
              <a:rPr lang="en-US" dirty="0"/>
              <a:t>But its how we handle it that can redeem it.</a:t>
            </a:r>
          </a:p>
        </p:txBody>
      </p:sp>
      <p:sp>
        <p:nvSpPr>
          <p:cNvPr id="4" name="Slide Number Placeholder 3"/>
          <p:cNvSpPr>
            <a:spLocks noGrp="1"/>
          </p:cNvSpPr>
          <p:nvPr>
            <p:ph type="sldNum" sz="quarter" idx="10"/>
          </p:nvPr>
        </p:nvSpPr>
        <p:spPr/>
        <p:txBody>
          <a:bodyPr/>
          <a:lstStyle/>
          <a:p>
            <a:fld id="{CF4E108F-E9A8-4AB7-B136-4EF6262005D1}" type="slidenum">
              <a:rPr lang="en-US" smtClean="0"/>
              <a:t>24</a:t>
            </a:fld>
            <a:endParaRPr lang="en-US" dirty="0"/>
          </a:p>
        </p:txBody>
      </p:sp>
    </p:spTree>
    <p:extLst>
      <p:ext uri="{BB962C8B-B14F-4D97-AF65-F5344CB8AC3E}">
        <p14:creationId xmlns:p14="http://schemas.microsoft.com/office/powerpoint/2010/main" val="27974431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25</a:t>
            </a:fld>
            <a:endParaRPr lang="en-US" dirty="0">
              <a:solidFill>
                <a:prstClr val="black"/>
              </a:solidFill>
              <a:latin typeface="Calibri"/>
            </a:endParaRPr>
          </a:p>
        </p:txBody>
      </p:sp>
    </p:spTree>
    <p:extLst>
      <p:ext uri="{BB962C8B-B14F-4D97-AF65-F5344CB8AC3E}">
        <p14:creationId xmlns:p14="http://schemas.microsoft.com/office/powerpoint/2010/main" val="1372499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26</a:t>
            </a:fld>
            <a:endParaRPr lang="en-US" dirty="0">
              <a:solidFill>
                <a:prstClr val="black"/>
              </a:solidFill>
              <a:latin typeface="Calibri"/>
            </a:endParaRPr>
          </a:p>
        </p:txBody>
      </p:sp>
    </p:spTree>
    <p:extLst>
      <p:ext uri="{BB962C8B-B14F-4D97-AF65-F5344CB8AC3E}">
        <p14:creationId xmlns:p14="http://schemas.microsoft.com/office/powerpoint/2010/main" val="28882902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27</a:t>
            </a:fld>
            <a:endParaRPr lang="en-US" dirty="0">
              <a:solidFill>
                <a:prstClr val="black"/>
              </a:solidFill>
              <a:latin typeface="Calibri"/>
            </a:endParaRPr>
          </a:p>
        </p:txBody>
      </p:sp>
    </p:spTree>
    <p:extLst>
      <p:ext uri="{BB962C8B-B14F-4D97-AF65-F5344CB8AC3E}">
        <p14:creationId xmlns:p14="http://schemas.microsoft.com/office/powerpoint/2010/main" val="10636393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Adrian Rodgers.   Story… The Me I See, is the Me I’ll Be</a:t>
            </a:r>
          </a:p>
          <a:p>
            <a:endParaRPr lang="en-US" dirty="0"/>
          </a:p>
          <a:p>
            <a:r>
              <a:rPr lang="en-US" dirty="0"/>
              <a:t>He thought his emotions got away with him.</a:t>
            </a:r>
          </a:p>
        </p:txBody>
      </p:sp>
      <p:sp>
        <p:nvSpPr>
          <p:cNvPr id="4" name="Slide Number Placeholder 3"/>
          <p:cNvSpPr>
            <a:spLocks noGrp="1"/>
          </p:cNvSpPr>
          <p:nvPr>
            <p:ph type="sldNum" sz="quarter" idx="10"/>
          </p:nvPr>
        </p:nvSpPr>
        <p:spPr/>
        <p:txBody>
          <a:bodyPr/>
          <a:lstStyle/>
          <a:p>
            <a:fld id="{14E03B18-F139-4B2C-9A44-4FF4F6AE68AC}" type="slidenum">
              <a:rPr lang="en-US" smtClean="0"/>
              <a:t>28</a:t>
            </a:fld>
            <a:endParaRPr lang="en-US" dirty="0"/>
          </a:p>
        </p:txBody>
      </p:sp>
    </p:spTree>
    <p:extLst>
      <p:ext uri="{BB962C8B-B14F-4D97-AF65-F5344CB8AC3E}">
        <p14:creationId xmlns:p14="http://schemas.microsoft.com/office/powerpoint/2010/main" val="13072289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30</a:t>
            </a:fld>
            <a:endParaRPr lang="en-US" dirty="0"/>
          </a:p>
        </p:txBody>
      </p:sp>
    </p:spTree>
    <p:extLst>
      <p:ext uri="{BB962C8B-B14F-4D97-AF65-F5344CB8AC3E}">
        <p14:creationId xmlns:p14="http://schemas.microsoft.com/office/powerpoint/2010/main" val="12750398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03B18-F139-4B2C-9A44-4FF4F6AE68A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1914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A1D28-8691-4784-B52C-C8C79FFAAE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A51195-538A-4258-9CAD-95E2C57A77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B7177E-B442-4F78-BA0A-52EA202F219E}"/>
              </a:ext>
            </a:extLst>
          </p:cNvPr>
          <p:cNvSpPr>
            <a:spLocks noGrp="1"/>
          </p:cNvSpPr>
          <p:nvPr>
            <p:ph type="dt" sz="half" idx="10"/>
          </p:nvPr>
        </p:nvSpPr>
        <p:spPr/>
        <p:txBody>
          <a:bodyPr/>
          <a:lstStyle/>
          <a:p>
            <a:fld id="{12551079-BE47-416B-A88A-14EEA2FA2FA2}" type="datetimeFigureOut">
              <a:rPr lang="en-US" smtClean="0"/>
              <a:t>11/10/2021</a:t>
            </a:fld>
            <a:endParaRPr lang="en-US" dirty="0"/>
          </a:p>
        </p:txBody>
      </p:sp>
      <p:sp>
        <p:nvSpPr>
          <p:cNvPr id="5" name="Footer Placeholder 4">
            <a:extLst>
              <a:ext uri="{FF2B5EF4-FFF2-40B4-BE49-F238E27FC236}">
                <a16:creationId xmlns:a16="http://schemas.microsoft.com/office/drawing/2014/main" id="{601602B9-16B5-4823-9A70-77C69DDDB1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43E890D-1397-4C75-97C5-CDA6DFE25E8C}"/>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433234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2DF19-EE26-4A43-93FE-B2A4F237C0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088092-4915-4EFC-9296-CA72CCED0A2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25C7D-D8EB-4E2C-B513-4BA828E3BEEB}"/>
              </a:ext>
            </a:extLst>
          </p:cNvPr>
          <p:cNvSpPr>
            <a:spLocks noGrp="1"/>
          </p:cNvSpPr>
          <p:nvPr>
            <p:ph type="dt" sz="half" idx="10"/>
          </p:nvPr>
        </p:nvSpPr>
        <p:spPr/>
        <p:txBody>
          <a:bodyPr/>
          <a:lstStyle/>
          <a:p>
            <a:fld id="{12551079-BE47-416B-A88A-14EEA2FA2FA2}" type="datetimeFigureOut">
              <a:rPr lang="en-US" smtClean="0"/>
              <a:t>11/10/2021</a:t>
            </a:fld>
            <a:endParaRPr lang="en-US" dirty="0"/>
          </a:p>
        </p:txBody>
      </p:sp>
      <p:sp>
        <p:nvSpPr>
          <p:cNvPr id="5" name="Footer Placeholder 4">
            <a:extLst>
              <a:ext uri="{FF2B5EF4-FFF2-40B4-BE49-F238E27FC236}">
                <a16:creationId xmlns:a16="http://schemas.microsoft.com/office/drawing/2014/main" id="{019975EB-A6A2-43A2-B813-F32BA31629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1F97CAC-C820-49F8-9DBD-631F1C7594E2}"/>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285894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665D9-E623-4B43-B443-5221A35E1C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903E8F-1C5C-4CD3-B8AD-FAE167853C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5C6083-D702-4738-9971-89E66F1F6F40}"/>
              </a:ext>
            </a:extLst>
          </p:cNvPr>
          <p:cNvSpPr>
            <a:spLocks noGrp="1"/>
          </p:cNvSpPr>
          <p:nvPr>
            <p:ph type="dt" sz="half" idx="10"/>
          </p:nvPr>
        </p:nvSpPr>
        <p:spPr/>
        <p:txBody>
          <a:bodyPr/>
          <a:lstStyle/>
          <a:p>
            <a:fld id="{12551079-BE47-416B-A88A-14EEA2FA2FA2}" type="datetimeFigureOut">
              <a:rPr lang="en-US" smtClean="0"/>
              <a:t>11/10/2021</a:t>
            </a:fld>
            <a:endParaRPr lang="en-US" dirty="0"/>
          </a:p>
        </p:txBody>
      </p:sp>
      <p:sp>
        <p:nvSpPr>
          <p:cNvPr id="5" name="Footer Placeholder 4">
            <a:extLst>
              <a:ext uri="{FF2B5EF4-FFF2-40B4-BE49-F238E27FC236}">
                <a16:creationId xmlns:a16="http://schemas.microsoft.com/office/drawing/2014/main" id="{E70FB3D5-DA81-476C-B0F0-A196BA7FDE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368BFA-CE4B-479E-9E04-FD46461DCFF5}"/>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555132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C197F-7629-4D2E-8A19-16F64453E9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4E5DFA-3A18-4535-9507-D04FE596EA8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6C67A9-7445-49F1-88BB-6F42CBCE729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A001B2-4BD9-48D5-92BB-9B0406ED84A2}"/>
              </a:ext>
            </a:extLst>
          </p:cNvPr>
          <p:cNvSpPr>
            <a:spLocks noGrp="1"/>
          </p:cNvSpPr>
          <p:nvPr>
            <p:ph type="dt" sz="half" idx="10"/>
          </p:nvPr>
        </p:nvSpPr>
        <p:spPr/>
        <p:txBody>
          <a:bodyPr/>
          <a:lstStyle/>
          <a:p>
            <a:fld id="{12551079-BE47-416B-A88A-14EEA2FA2FA2}" type="datetimeFigureOut">
              <a:rPr lang="en-US" smtClean="0"/>
              <a:t>11/10/2021</a:t>
            </a:fld>
            <a:endParaRPr lang="en-US" dirty="0"/>
          </a:p>
        </p:txBody>
      </p:sp>
      <p:sp>
        <p:nvSpPr>
          <p:cNvPr id="6" name="Footer Placeholder 5">
            <a:extLst>
              <a:ext uri="{FF2B5EF4-FFF2-40B4-BE49-F238E27FC236}">
                <a16:creationId xmlns:a16="http://schemas.microsoft.com/office/drawing/2014/main" id="{3697859B-4D17-4D77-890A-E83A039E5F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7C5881-238F-45A7-8604-7C334B69F55E}"/>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2934057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6F114-A74D-4586-9D61-F6FD4C118E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9C49EE-8D89-4256-A5E4-E20640D84A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EDA1835-7F30-4844-A2F8-5729F24CC4B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D1D47E-548D-4CDC-AD1E-B1AB3FA473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3D457C1-ADEB-4D32-ACA0-4AD541F4606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1A0FA7-3391-4334-81A6-434328F4CB94}"/>
              </a:ext>
            </a:extLst>
          </p:cNvPr>
          <p:cNvSpPr>
            <a:spLocks noGrp="1"/>
          </p:cNvSpPr>
          <p:nvPr>
            <p:ph type="dt" sz="half" idx="10"/>
          </p:nvPr>
        </p:nvSpPr>
        <p:spPr/>
        <p:txBody>
          <a:bodyPr/>
          <a:lstStyle/>
          <a:p>
            <a:fld id="{12551079-BE47-416B-A88A-14EEA2FA2FA2}" type="datetimeFigureOut">
              <a:rPr lang="en-US" smtClean="0"/>
              <a:t>11/10/2021</a:t>
            </a:fld>
            <a:endParaRPr lang="en-US" dirty="0"/>
          </a:p>
        </p:txBody>
      </p:sp>
      <p:sp>
        <p:nvSpPr>
          <p:cNvPr id="8" name="Footer Placeholder 7">
            <a:extLst>
              <a:ext uri="{FF2B5EF4-FFF2-40B4-BE49-F238E27FC236}">
                <a16:creationId xmlns:a16="http://schemas.microsoft.com/office/drawing/2014/main" id="{696AA2B5-6FCC-4D83-AEC7-CC0101FBF77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EFE4337-D5C2-4DBE-B1F4-4F12A5A9B0C0}"/>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1830061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5431-5B1B-45F2-B61A-A53E272086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EB5C2-46B2-417E-9327-E15D4F74F710}"/>
              </a:ext>
            </a:extLst>
          </p:cNvPr>
          <p:cNvSpPr>
            <a:spLocks noGrp="1"/>
          </p:cNvSpPr>
          <p:nvPr>
            <p:ph type="dt" sz="half" idx="10"/>
          </p:nvPr>
        </p:nvSpPr>
        <p:spPr/>
        <p:txBody>
          <a:bodyPr/>
          <a:lstStyle/>
          <a:p>
            <a:fld id="{12551079-BE47-416B-A88A-14EEA2FA2FA2}" type="datetimeFigureOut">
              <a:rPr lang="en-US" smtClean="0"/>
              <a:t>11/10/2021</a:t>
            </a:fld>
            <a:endParaRPr lang="en-US" dirty="0"/>
          </a:p>
        </p:txBody>
      </p:sp>
      <p:sp>
        <p:nvSpPr>
          <p:cNvPr id="4" name="Footer Placeholder 3">
            <a:extLst>
              <a:ext uri="{FF2B5EF4-FFF2-40B4-BE49-F238E27FC236}">
                <a16:creationId xmlns:a16="http://schemas.microsoft.com/office/drawing/2014/main" id="{E5F9DC72-0AB0-452C-9FB5-BD757CC9542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DD74C4E-5221-4A58-A6E7-84C7E3272D7E}"/>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1649884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502868-2865-4891-82B8-7C1AF8ADFBA9}"/>
              </a:ext>
            </a:extLst>
          </p:cNvPr>
          <p:cNvSpPr>
            <a:spLocks noGrp="1"/>
          </p:cNvSpPr>
          <p:nvPr>
            <p:ph type="dt" sz="half" idx="10"/>
          </p:nvPr>
        </p:nvSpPr>
        <p:spPr/>
        <p:txBody>
          <a:bodyPr/>
          <a:lstStyle/>
          <a:p>
            <a:fld id="{12551079-BE47-416B-A88A-14EEA2FA2FA2}" type="datetimeFigureOut">
              <a:rPr lang="en-US" smtClean="0"/>
              <a:t>11/10/2021</a:t>
            </a:fld>
            <a:endParaRPr lang="en-US" dirty="0"/>
          </a:p>
        </p:txBody>
      </p:sp>
      <p:sp>
        <p:nvSpPr>
          <p:cNvPr id="3" name="Footer Placeholder 2">
            <a:extLst>
              <a:ext uri="{FF2B5EF4-FFF2-40B4-BE49-F238E27FC236}">
                <a16:creationId xmlns:a16="http://schemas.microsoft.com/office/drawing/2014/main" id="{3BE6F35D-277A-4D27-ABC0-8515BF3866C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8539D1-4EC1-434C-8897-437F26DC8311}"/>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572675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6EF57-03A6-4921-AB58-718CD51697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86DD3E-6534-4CD7-9226-0039BEA91A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D70C50-9010-4BEF-B366-37308F19A4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74C783-55D2-40B4-89B4-174E3D5B0E5D}"/>
              </a:ext>
            </a:extLst>
          </p:cNvPr>
          <p:cNvSpPr>
            <a:spLocks noGrp="1"/>
          </p:cNvSpPr>
          <p:nvPr>
            <p:ph type="dt" sz="half" idx="10"/>
          </p:nvPr>
        </p:nvSpPr>
        <p:spPr/>
        <p:txBody>
          <a:bodyPr/>
          <a:lstStyle/>
          <a:p>
            <a:fld id="{12551079-BE47-416B-A88A-14EEA2FA2FA2}" type="datetimeFigureOut">
              <a:rPr lang="en-US" smtClean="0"/>
              <a:t>11/10/2021</a:t>
            </a:fld>
            <a:endParaRPr lang="en-US" dirty="0"/>
          </a:p>
        </p:txBody>
      </p:sp>
      <p:sp>
        <p:nvSpPr>
          <p:cNvPr id="6" name="Footer Placeholder 5">
            <a:extLst>
              <a:ext uri="{FF2B5EF4-FFF2-40B4-BE49-F238E27FC236}">
                <a16:creationId xmlns:a16="http://schemas.microsoft.com/office/drawing/2014/main" id="{E56EAC5A-A5E7-47F4-80B0-70778C79A69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2FCD437-E38F-413D-8502-5981263F16E8}"/>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908413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259B3-670C-4723-A137-5E032397FE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DEF1C9-5AA8-4FC4-9739-604569B289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35C5ADA-6E9B-4EF2-B35F-9A256C9E98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49A3149-E0BF-48F5-A7BA-AE29FC76B9B9}"/>
              </a:ext>
            </a:extLst>
          </p:cNvPr>
          <p:cNvSpPr>
            <a:spLocks noGrp="1"/>
          </p:cNvSpPr>
          <p:nvPr>
            <p:ph type="dt" sz="half" idx="10"/>
          </p:nvPr>
        </p:nvSpPr>
        <p:spPr/>
        <p:txBody>
          <a:bodyPr/>
          <a:lstStyle/>
          <a:p>
            <a:fld id="{12551079-BE47-416B-A88A-14EEA2FA2FA2}" type="datetimeFigureOut">
              <a:rPr lang="en-US" smtClean="0"/>
              <a:t>11/10/2021</a:t>
            </a:fld>
            <a:endParaRPr lang="en-US" dirty="0"/>
          </a:p>
        </p:txBody>
      </p:sp>
      <p:sp>
        <p:nvSpPr>
          <p:cNvPr id="6" name="Footer Placeholder 5">
            <a:extLst>
              <a:ext uri="{FF2B5EF4-FFF2-40B4-BE49-F238E27FC236}">
                <a16:creationId xmlns:a16="http://schemas.microsoft.com/office/drawing/2014/main" id="{63A6352E-00EA-4F5E-9F9B-9EC5F967C7F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7919CF8-3700-4850-B74F-04D3C5B999FD}"/>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1284395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E66D-6E33-4704-95A9-C9E9DFF133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274616-B25C-400B-BBB5-E4B3CB34949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9CDF4B-0C62-45E7-AFC9-35F9BE4CBC21}"/>
              </a:ext>
            </a:extLst>
          </p:cNvPr>
          <p:cNvSpPr>
            <a:spLocks noGrp="1"/>
          </p:cNvSpPr>
          <p:nvPr>
            <p:ph type="dt" sz="half" idx="10"/>
          </p:nvPr>
        </p:nvSpPr>
        <p:spPr/>
        <p:txBody>
          <a:bodyPr/>
          <a:lstStyle/>
          <a:p>
            <a:fld id="{12551079-BE47-416B-A88A-14EEA2FA2FA2}" type="datetimeFigureOut">
              <a:rPr lang="en-US" smtClean="0"/>
              <a:t>11/10/2021</a:t>
            </a:fld>
            <a:endParaRPr lang="en-US" dirty="0"/>
          </a:p>
        </p:txBody>
      </p:sp>
      <p:sp>
        <p:nvSpPr>
          <p:cNvPr id="5" name="Footer Placeholder 4">
            <a:extLst>
              <a:ext uri="{FF2B5EF4-FFF2-40B4-BE49-F238E27FC236}">
                <a16:creationId xmlns:a16="http://schemas.microsoft.com/office/drawing/2014/main" id="{1FC7E931-1339-4999-AD7A-07F1668EAC7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36F7A0C-A0B2-48B0-8E0C-F6AA9F775ACC}"/>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452939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29752D-92AC-4291-B5B5-83553A2705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35F748-4155-4055-BB9B-EB784D8CE6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2377DD-E9CE-4B1E-91DF-383076976F3A}"/>
              </a:ext>
            </a:extLst>
          </p:cNvPr>
          <p:cNvSpPr>
            <a:spLocks noGrp="1"/>
          </p:cNvSpPr>
          <p:nvPr>
            <p:ph type="dt" sz="half" idx="10"/>
          </p:nvPr>
        </p:nvSpPr>
        <p:spPr/>
        <p:txBody>
          <a:bodyPr/>
          <a:lstStyle/>
          <a:p>
            <a:fld id="{12551079-BE47-416B-A88A-14EEA2FA2FA2}" type="datetimeFigureOut">
              <a:rPr lang="en-US" smtClean="0"/>
              <a:t>11/10/2021</a:t>
            </a:fld>
            <a:endParaRPr lang="en-US" dirty="0"/>
          </a:p>
        </p:txBody>
      </p:sp>
      <p:sp>
        <p:nvSpPr>
          <p:cNvPr id="5" name="Footer Placeholder 4">
            <a:extLst>
              <a:ext uri="{FF2B5EF4-FFF2-40B4-BE49-F238E27FC236}">
                <a16:creationId xmlns:a16="http://schemas.microsoft.com/office/drawing/2014/main" id="{AE6C2927-3A63-4382-B7FC-66DD50DB0E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3A2DE2E-FF40-4F65-9033-977226BBD936}"/>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378319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Footer Placeholder 8"/>
          <p:cNvSpPr txBox="1">
            <a:spLocks noGrp="1"/>
          </p:cNvSpPr>
          <p:nvPr>
            <p:ph type="ftr" sz="quarter" idx="9"/>
          </p:nvPr>
        </p:nvSpPr>
        <p:spPr/>
        <p:txBody>
          <a:bodyPr/>
          <a:lstStyle>
            <a:lvl1pPr>
              <a:defRPr/>
            </a:lvl1pPr>
          </a:lstStyle>
          <a:p>
            <a:pPr lvl="0"/>
            <a:endParaRPr lang="en-US" dirty="0"/>
          </a:p>
        </p:txBody>
      </p:sp>
    </p:spTree>
    <p:extLst>
      <p:ext uri="{BB962C8B-B14F-4D97-AF65-F5344CB8AC3E}">
        <p14:creationId xmlns:p14="http://schemas.microsoft.com/office/powerpoint/2010/main" val="1739947576"/>
      </p:ext>
    </p:extLst>
  </p:cSld>
  <p:clrMapOvr>
    <a:masterClrMapping/>
  </p:clrMapOvr>
  <p:transition spd="slow" advTm="600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11/10/2021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941408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11/10/2021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0280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11/10/2021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0884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11/10/2021</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5203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11/10/2021</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42758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11/10/2021</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37364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11/10/2021</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6357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11/10/2021</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59940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11/10/2021</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526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11/10/2021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922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11/10/2021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8022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Footer Placeholder 8"/>
          <p:cNvSpPr txBox="1">
            <a:spLocks noGrp="1"/>
          </p:cNvSpPr>
          <p:nvPr>
            <p:ph type="ftr" sz="quarter" idx="9"/>
          </p:nvPr>
        </p:nvSpPr>
        <p:spPr/>
        <p:txBody>
          <a:bodyPr/>
          <a:lstStyle>
            <a:lvl1pPr>
              <a:defRPr/>
            </a:lvl1pPr>
          </a:lstStyle>
          <a:p>
            <a:pPr lvl="0"/>
            <a:endParaRPr lang="en-US" dirty="0"/>
          </a:p>
        </p:txBody>
      </p:sp>
    </p:spTree>
    <p:extLst>
      <p:ext uri="{BB962C8B-B14F-4D97-AF65-F5344CB8AC3E}">
        <p14:creationId xmlns:p14="http://schemas.microsoft.com/office/powerpoint/2010/main" val="1162922611"/>
      </p:ext>
    </p:extLst>
  </p:cSld>
  <p:clrMapOvr>
    <a:masterClrMapping/>
  </p:clrMapOvr>
  <p:transition spd="slow" advTm="6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8BC6F2-264B-43B3-B58E-D83CA94C5C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83785D-78E4-41BF-826C-E472007938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9B6ED6-D370-445F-BDE0-B94DB1217B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51079-BE47-416B-A88A-14EEA2FA2FA2}" type="datetimeFigureOut">
              <a:rPr lang="en-US" smtClean="0"/>
              <a:t>11/10/2021</a:t>
            </a:fld>
            <a:endParaRPr lang="en-US" dirty="0"/>
          </a:p>
        </p:txBody>
      </p:sp>
      <p:sp>
        <p:nvSpPr>
          <p:cNvPr id="5" name="Footer Placeholder 4">
            <a:extLst>
              <a:ext uri="{FF2B5EF4-FFF2-40B4-BE49-F238E27FC236}">
                <a16:creationId xmlns:a16="http://schemas.microsoft.com/office/drawing/2014/main" id="{DC5BFBC4-CBF7-4E4D-B973-224AFE1A6D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A88FC9B-46DF-4A52-87B4-4D6131F513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002AA-8EF4-46B1-9294-8A7021AD6825}" type="slidenum">
              <a:rPr lang="en-US" smtClean="0"/>
              <a:t>‹#›</a:t>
            </a:fld>
            <a:endParaRPr lang="en-US" dirty="0"/>
          </a:p>
        </p:txBody>
      </p:sp>
    </p:spTree>
    <p:extLst>
      <p:ext uri="{BB962C8B-B14F-4D97-AF65-F5344CB8AC3E}">
        <p14:creationId xmlns:p14="http://schemas.microsoft.com/office/powerpoint/2010/main" val="3124463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E3C2F32-332F-48B5-9A78-10B79C5521B0}" type="datetimeFigureOut">
              <a:rPr lang="en-US" smtClean="0">
                <a:solidFill>
                  <a:prstClr val="black">
                    <a:tint val="75000"/>
                  </a:prstClr>
                </a:solidFill>
                <a:latin typeface="Calibri"/>
              </a:rPr>
              <a:pPr/>
              <a:t>11/10/2021</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7608497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32A67F-3598-4A13-8552-DA884FFCCE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1E898C-3639-4A24-8B84-E768134B5E12}"/>
              </a:ext>
            </a:extLst>
          </p:cNvPr>
          <p:cNvSpPr>
            <a:spLocks noGrp="1"/>
          </p:cNvSpPr>
          <p:nvPr>
            <p:ph type="ctrTitle"/>
          </p:nvPr>
        </p:nvSpPr>
        <p:spPr>
          <a:xfrm>
            <a:off x="804673" y="3320859"/>
            <a:ext cx="4573475" cy="2076333"/>
          </a:xfrm>
        </p:spPr>
        <p:txBody>
          <a:bodyPr anchor="t">
            <a:normAutofit/>
          </a:bodyPr>
          <a:lstStyle/>
          <a:p>
            <a:r>
              <a:rPr lang="en-US" sz="4400" dirty="0">
                <a:solidFill>
                  <a:schemeClr val="bg1"/>
                </a:solidFill>
              </a:rPr>
              <a:t>How’s your Stronghold Buster</a:t>
            </a:r>
            <a:br>
              <a:rPr lang="en-US" sz="4400" dirty="0">
                <a:solidFill>
                  <a:schemeClr val="bg1"/>
                </a:solidFill>
              </a:rPr>
            </a:br>
            <a:r>
              <a:rPr lang="en-US" sz="4400" dirty="0">
                <a:solidFill>
                  <a:schemeClr val="bg1"/>
                </a:solidFill>
              </a:rPr>
              <a:t>going?</a:t>
            </a:r>
          </a:p>
        </p:txBody>
      </p:sp>
      <p:sp>
        <p:nvSpPr>
          <p:cNvPr id="11" name="Freeform: Shape 10">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598EBA13-C937-430B-9523-439FE21096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1086" y="544777"/>
            <a:ext cx="6170914" cy="6313225"/>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D9D521D-5D71-4B77-A9E0-F54AFDF17799}"/>
              </a:ext>
            </a:extLst>
          </p:cNvPr>
          <p:cNvPicPr>
            <a:picLocks noChangeAspect="1"/>
          </p:cNvPicPr>
          <p:nvPr/>
        </p:nvPicPr>
        <p:blipFill>
          <a:blip r:embed="rId2"/>
          <a:stretch>
            <a:fillRect/>
          </a:stretch>
        </p:blipFill>
        <p:spPr>
          <a:xfrm>
            <a:off x="7210424" y="2793805"/>
            <a:ext cx="4333875" cy="2437805"/>
          </a:xfrm>
          <a:prstGeom prst="rect">
            <a:avLst/>
          </a:prstGeom>
        </p:spPr>
      </p:pic>
    </p:spTree>
    <p:extLst>
      <p:ext uri="{BB962C8B-B14F-4D97-AF65-F5344CB8AC3E}">
        <p14:creationId xmlns:p14="http://schemas.microsoft.com/office/powerpoint/2010/main" val="4272701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5F7B9E6-7044-44BE-A4CE-2CCCA8E3A628}"/>
              </a:ext>
            </a:extLst>
          </p:cNvPr>
          <p:cNvSpPr/>
          <p:nvPr/>
        </p:nvSpPr>
        <p:spPr>
          <a:xfrm>
            <a:off x="4799811" y="2221738"/>
            <a:ext cx="2592377" cy="1323439"/>
          </a:xfrm>
          <a:prstGeom prst="rect">
            <a:avLst/>
          </a:prstGeom>
        </p:spPr>
        <p:txBody>
          <a:bodyPr wrap="non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Video</a:t>
            </a:r>
          </a:p>
        </p:txBody>
      </p:sp>
    </p:spTree>
    <p:extLst>
      <p:ext uri="{BB962C8B-B14F-4D97-AF65-F5344CB8AC3E}">
        <p14:creationId xmlns:p14="http://schemas.microsoft.com/office/powerpoint/2010/main" val="1132615443"/>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1273628" y="1480457"/>
            <a:ext cx="9372600" cy="2554545"/>
          </a:xfrm>
          <a:prstGeom prst="rect">
            <a:avLst/>
          </a:prstGeom>
        </p:spPr>
        <p:txBody>
          <a:bodyPr wrap="square">
            <a:spAutoFit/>
          </a:bodyPr>
          <a:lstStyle/>
          <a:p>
            <a:pPr algn="ctr"/>
            <a:r>
              <a:rPr lang="en-US" sz="8000"/>
              <a:t>Session 9:</a:t>
            </a:r>
          </a:p>
          <a:p>
            <a:pPr algn="ctr"/>
            <a:r>
              <a:rPr lang="en-US" sz="8000"/>
              <a:t>Relating to Others</a:t>
            </a:r>
            <a:endParaRPr lang="en-US" sz="8000" dirty="0"/>
          </a:p>
        </p:txBody>
      </p:sp>
      <p:pic>
        <p:nvPicPr>
          <p:cNvPr id="2" name="Picture 1">
            <a:extLst>
              <a:ext uri="{FF2B5EF4-FFF2-40B4-BE49-F238E27FC236}">
                <a16:creationId xmlns:a16="http://schemas.microsoft.com/office/drawing/2014/main" id="{65978121-AE08-4859-B331-5E745F10F75A}"/>
              </a:ext>
            </a:extLst>
          </p:cNvPr>
          <p:cNvPicPr>
            <a:picLocks noChangeAspect="1"/>
          </p:cNvPicPr>
          <p:nvPr/>
        </p:nvPicPr>
        <p:blipFill>
          <a:blip r:embed="rId4"/>
          <a:stretch>
            <a:fillRect/>
          </a:stretch>
        </p:blipFill>
        <p:spPr>
          <a:xfrm>
            <a:off x="0" y="0"/>
            <a:ext cx="12223396" cy="6895249"/>
          </a:xfrm>
          <a:prstGeom prst="rect">
            <a:avLst/>
          </a:prstGeom>
        </p:spPr>
      </p:pic>
    </p:spTree>
    <p:extLst>
      <p:ext uri="{BB962C8B-B14F-4D97-AF65-F5344CB8AC3E}">
        <p14:creationId xmlns:p14="http://schemas.microsoft.com/office/powerpoint/2010/main" val="3503228850"/>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5" name="Rectangle 4">
            <a:extLst>
              <a:ext uri="{FF2B5EF4-FFF2-40B4-BE49-F238E27FC236}">
                <a16:creationId xmlns:a16="http://schemas.microsoft.com/office/drawing/2014/main" id="{61578813-67F9-4B99-A52B-D898B519B920}"/>
              </a:ext>
            </a:extLst>
          </p:cNvPr>
          <p:cNvSpPr/>
          <p:nvPr/>
        </p:nvSpPr>
        <p:spPr>
          <a:xfrm>
            <a:off x="3062158" y="424632"/>
            <a:ext cx="6067688" cy="1323439"/>
          </a:xfrm>
          <a:prstGeom prst="rect">
            <a:avLst/>
          </a:prstGeom>
        </p:spPr>
        <p:txBody>
          <a:bodyPr wrap="non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John 13:34-35</a:t>
            </a:r>
          </a:p>
        </p:txBody>
      </p:sp>
      <p:sp>
        <p:nvSpPr>
          <p:cNvPr id="7" name="Rectangle 6">
            <a:extLst>
              <a:ext uri="{FF2B5EF4-FFF2-40B4-BE49-F238E27FC236}">
                <a16:creationId xmlns:a16="http://schemas.microsoft.com/office/drawing/2014/main" id="{3A5227C9-DF14-41B5-B366-6BC4EA2A3321}"/>
              </a:ext>
            </a:extLst>
          </p:cNvPr>
          <p:cNvSpPr/>
          <p:nvPr/>
        </p:nvSpPr>
        <p:spPr>
          <a:xfrm>
            <a:off x="0" y="1566060"/>
            <a:ext cx="11723715" cy="4708981"/>
          </a:xfrm>
          <a:prstGeom prst="rect">
            <a:avLst/>
          </a:prstGeom>
        </p:spPr>
        <p:txBody>
          <a:bodyPr wrap="square">
            <a:spAutoFit/>
          </a:bodyPr>
          <a:lstStyle/>
          <a:p>
            <a:pPr lvl="0" algn="ctr" defTabSz="1219170">
              <a:defRPr/>
            </a:pPr>
            <a:r>
              <a:rPr lang="en-US" sz="6000" b="0" i="0" dirty="0">
                <a:solidFill>
                  <a:srgbClr val="FF0000"/>
                </a:solidFill>
                <a:effectLst/>
                <a:latin typeface="system-ui"/>
              </a:rPr>
              <a:t>“A new command I give you: Love one another. As I have loved you, so you must love one another. </a:t>
            </a:r>
            <a:r>
              <a:rPr lang="en-US" sz="6000" b="1" i="0" baseline="30000" dirty="0">
                <a:solidFill>
                  <a:srgbClr val="FF0000"/>
                </a:solidFill>
                <a:effectLst/>
                <a:latin typeface="system-ui"/>
              </a:rPr>
              <a:t> </a:t>
            </a:r>
            <a:r>
              <a:rPr lang="en-US" sz="6000" b="0" i="0" dirty="0">
                <a:solidFill>
                  <a:srgbClr val="FF0000"/>
                </a:solidFill>
                <a:effectLst/>
                <a:latin typeface="system-ui"/>
              </a:rPr>
              <a:t>By this everyone will know that you are my disciples, if you love one another.”</a:t>
            </a:r>
            <a:endParaRPr kumimoji="0" lang="en-US" sz="6000" b="0"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299214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5" name="Rectangle 4">
            <a:extLst>
              <a:ext uri="{FF2B5EF4-FFF2-40B4-BE49-F238E27FC236}">
                <a16:creationId xmlns:a16="http://schemas.microsoft.com/office/drawing/2014/main" id="{61578813-67F9-4B99-A52B-D898B519B920}"/>
              </a:ext>
            </a:extLst>
          </p:cNvPr>
          <p:cNvSpPr/>
          <p:nvPr/>
        </p:nvSpPr>
        <p:spPr>
          <a:xfrm>
            <a:off x="3748338" y="693885"/>
            <a:ext cx="4695324" cy="1323439"/>
          </a:xfrm>
          <a:prstGeom prst="rect">
            <a:avLst/>
          </a:prstGeom>
        </p:spPr>
        <p:txBody>
          <a:bodyPr wrap="non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1 Peter 4:8</a:t>
            </a:r>
          </a:p>
        </p:txBody>
      </p:sp>
      <p:sp>
        <p:nvSpPr>
          <p:cNvPr id="7" name="Rectangle 6">
            <a:extLst>
              <a:ext uri="{FF2B5EF4-FFF2-40B4-BE49-F238E27FC236}">
                <a16:creationId xmlns:a16="http://schemas.microsoft.com/office/drawing/2014/main" id="{3A5227C9-DF14-41B5-B366-6BC4EA2A3321}"/>
              </a:ext>
            </a:extLst>
          </p:cNvPr>
          <p:cNvSpPr/>
          <p:nvPr/>
        </p:nvSpPr>
        <p:spPr>
          <a:xfrm>
            <a:off x="468284" y="2060286"/>
            <a:ext cx="11255432" cy="3231654"/>
          </a:xfrm>
          <a:prstGeom prst="rect">
            <a:avLst/>
          </a:prstGeom>
        </p:spPr>
        <p:txBody>
          <a:bodyPr wrap="square">
            <a:spAutoFit/>
          </a:bodyPr>
          <a:lstStyle/>
          <a:p>
            <a:pPr lvl="0" algn="ctr" defTabSz="1219170">
              <a:defRPr/>
            </a:pPr>
            <a:r>
              <a:rPr kumimoji="0" lang="en-US" sz="7200" b="0" i="0" u="none" strike="noStrike" kern="1200" cap="none" spc="0" normalizeH="0" baseline="0" noProof="0" dirty="0">
                <a:ln>
                  <a:noFill/>
                </a:ln>
                <a:solidFill>
                  <a:srgbClr val="000000"/>
                </a:solidFill>
                <a:effectLst/>
                <a:uLnTx/>
                <a:uFillTx/>
                <a:latin typeface="Helvetica Neue"/>
                <a:ea typeface="+mn-ea"/>
                <a:cs typeface="+mn-cs"/>
              </a:rPr>
              <a:t> </a:t>
            </a:r>
            <a:r>
              <a:rPr lang="en-US" sz="6600" b="0" i="0" dirty="0">
                <a:solidFill>
                  <a:srgbClr val="000000"/>
                </a:solidFill>
                <a:effectLst/>
                <a:latin typeface="system-ui"/>
              </a:rPr>
              <a:t>Above all, love each other deeply, because love covers over a multitude of sins.</a:t>
            </a: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63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5" name="Rectangle 4">
            <a:extLst>
              <a:ext uri="{FF2B5EF4-FFF2-40B4-BE49-F238E27FC236}">
                <a16:creationId xmlns:a16="http://schemas.microsoft.com/office/drawing/2014/main" id="{61578813-67F9-4B99-A52B-D898B519B920}"/>
              </a:ext>
            </a:extLst>
          </p:cNvPr>
          <p:cNvSpPr/>
          <p:nvPr/>
        </p:nvSpPr>
        <p:spPr>
          <a:xfrm>
            <a:off x="3622409" y="693885"/>
            <a:ext cx="4947188" cy="1323439"/>
          </a:xfrm>
          <a:prstGeom prst="rect">
            <a:avLst/>
          </a:prstGeom>
        </p:spPr>
        <p:txBody>
          <a:bodyPr wrap="non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1 John 4:20</a:t>
            </a:r>
          </a:p>
        </p:txBody>
      </p:sp>
      <p:sp>
        <p:nvSpPr>
          <p:cNvPr id="7" name="Rectangle 6">
            <a:extLst>
              <a:ext uri="{FF2B5EF4-FFF2-40B4-BE49-F238E27FC236}">
                <a16:creationId xmlns:a16="http://schemas.microsoft.com/office/drawing/2014/main" id="{3A5227C9-DF14-41B5-B366-6BC4EA2A3321}"/>
              </a:ext>
            </a:extLst>
          </p:cNvPr>
          <p:cNvSpPr/>
          <p:nvPr/>
        </p:nvSpPr>
        <p:spPr>
          <a:xfrm>
            <a:off x="468284" y="2060286"/>
            <a:ext cx="11255432" cy="2215991"/>
          </a:xfrm>
          <a:prstGeom prst="rect">
            <a:avLst/>
          </a:prstGeom>
        </p:spPr>
        <p:txBody>
          <a:bodyPr wrap="square">
            <a:spAutoFit/>
          </a:bodyPr>
          <a:lstStyle/>
          <a:p>
            <a:pPr lvl="0" algn="ctr" defTabSz="1219170">
              <a:defRPr/>
            </a:pPr>
            <a:r>
              <a:rPr kumimoji="0" lang="en-US" sz="7200" b="0" i="0" u="none" strike="noStrike" kern="1200" cap="none" spc="0" normalizeH="0" baseline="0" noProof="0" dirty="0">
                <a:ln>
                  <a:noFill/>
                </a:ln>
                <a:solidFill>
                  <a:srgbClr val="000000"/>
                </a:solidFill>
                <a:effectLst/>
                <a:uLnTx/>
                <a:uFillTx/>
                <a:latin typeface="Helvetica Neue"/>
                <a:ea typeface="+mn-ea"/>
                <a:cs typeface="+mn-cs"/>
              </a:rPr>
              <a:t> </a:t>
            </a:r>
            <a:r>
              <a:rPr lang="en-US" sz="6600" b="0" i="0" dirty="0">
                <a:solidFill>
                  <a:srgbClr val="000000"/>
                </a:solidFill>
                <a:effectLst/>
                <a:latin typeface="system-ui"/>
              </a:rPr>
              <a:t>Whoever claims to love God yet hates a brother or sister is a liar. </a:t>
            </a:r>
            <a:endParaRPr kumimoji="0" lang="en-US"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9362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1CDDD-B04E-4A51-9AAA-3D11921D7DAC}"/>
              </a:ext>
            </a:extLst>
          </p:cNvPr>
          <p:cNvSpPr>
            <a:spLocks noGrp="1"/>
          </p:cNvSpPr>
          <p:nvPr>
            <p:ph type="title"/>
          </p:nvPr>
        </p:nvSpPr>
        <p:spPr>
          <a:xfrm>
            <a:off x="609600" y="2235896"/>
            <a:ext cx="10972800" cy="2085584"/>
          </a:xfrm>
        </p:spPr>
        <p:txBody>
          <a:bodyPr>
            <a:normAutofit fontScale="90000"/>
          </a:bodyPr>
          <a:lstStyle/>
          <a:p>
            <a:r>
              <a:rPr lang="en-US" sz="13800" dirty="0"/>
              <a:t>Charity</a:t>
            </a:r>
          </a:p>
        </p:txBody>
      </p:sp>
    </p:spTree>
    <p:extLst>
      <p:ext uri="{BB962C8B-B14F-4D97-AF65-F5344CB8AC3E}">
        <p14:creationId xmlns:p14="http://schemas.microsoft.com/office/powerpoint/2010/main" val="3341660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5" name="Rectangle 4">
            <a:extLst>
              <a:ext uri="{FF2B5EF4-FFF2-40B4-BE49-F238E27FC236}">
                <a16:creationId xmlns:a16="http://schemas.microsoft.com/office/drawing/2014/main" id="{61578813-67F9-4B99-A52B-D898B519B920}"/>
              </a:ext>
            </a:extLst>
          </p:cNvPr>
          <p:cNvSpPr/>
          <p:nvPr/>
        </p:nvSpPr>
        <p:spPr>
          <a:xfrm>
            <a:off x="2612452" y="424632"/>
            <a:ext cx="6967100" cy="1323439"/>
          </a:xfrm>
          <a:prstGeom prst="rect">
            <a:avLst/>
          </a:prstGeom>
        </p:spPr>
        <p:txBody>
          <a:bodyPr wrap="non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1 Corinthians 13</a:t>
            </a:r>
          </a:p>
        </p:txBody>
      </p:sp>
      <p:sp>
        <p:nvSpPr>
          <p:cNvPr id="7" name="Rectangle 6">
            <a:extLst>
              <a:ext uri="{FF2B5EF4-FFF2-40B4-BE49-F238E27FC236}">
                <a16:creationId xmlns:a16="http://schemas.microsoft.com/office/drawing/2014/main" id="{3A5227C9-DF14-41B5-B366-6BC4EA2A3321}"/>
              </a:ext>
            </a:extLst>
          </p:cNvPr>
          <p:cNvSpPr/>
          <p:nvPr/>
        </p:nvSpPr>
        <p:spPr>
          <a:xfrm>
            <a:off x="250522" y="1566060"/>
            <a:ext cx="11799516" cy="4339650"/>
          </a:xfrm>
          <a:prstGeom prst="rect">
            <a:avLst/>
          </a:prstGeom>
        </p:spPr>
        <p:txBody>
          <a:bodyPr wrap="square">
            <a:spAutoFit/>
          </a:bodyPr>
          <a:lstStyle/>
          <a:p>
            <a:pPr algn="l"/>
            <a:r>
              <a:rPr kumimoji="0" lang="en-US" sz="6000" b="0" i="0" u="none" strike="noStrike" kern="1200" cap="none" spc="0" normalizeH="0" baseline="0" noProof="0" dirty="0">
                <a:ln>
                  <a:noFill/>
                </a:ln>
                <a:solidFill>
                  <a:srgbClr val="000000"/>
                </a:solidFill>
                <a:effectLst/>
                <a:uLnTx/>
                <a:uFillTx/>
                <a:latin typeface="Helvetica Neue"/>
                <a:ea typeface="+mn-ea"/>
                <a:cs typeface="+mn-cs"/>
              </a:rPr>
              <a:t> </a:t>
            </a:r>
            <a:r>
              <a:rPr lang="en-US" sz="5400" b="1" i="0" baseline="30000" dirty="0">
                <a:solidFill>
                  <a:srgbClr val="000000"/>
                </a:solidFill>
                <a:effectLst/>
                <a:latin typeface="system-ui"/>
              </a:rPr>
              <a:t>4 </a:t>
            </a:r>
            <a:r>
              <a:rPr lang="en-US" sz="5400" b="0" i="0" dirty="0">
                <a:solidFill>
                  <a:srgbClr val="000000"/>
                </a:solidFill>
                <a:effectLst/>
                <a:latin typeface="system-ui"/>
              </a:rPr>
              <a:t>Love is patient, love is kind. It does not envy, it does not boast, it is not proud. </a:t>
            </a:r>
            <a:r>
              <a:rPr lang="en-US" sz="5400" b="1" i="0" baseline="30000" dirty="0">
                <a:solidFill>
                  <a:srgbClr val="000000"/>
                </a:solidFill>
                <a:effectLst/>
                <a:latin typeface="system-ui"/>
              </a:rPr>
              <a:t>5 </a:t>
            </a:r>
            <a:r>
              <a:rPr lang="en-US" sz="5400" b="0" i="0" dirty="0">
                <a:solidFill>
                  <a:srgbClr val="000000"/>
                </a:solidFill>
                <a:effectLst/>
                <a:latin typeface="system-ui"/>
              </a:rPr>
              <a:t>It does not dishonor others, it is not self-seeking, it is not easily angered, it keeps no record of wrongs. </a:t>
            </a:r>
            <a:endParaRPr kumimoji="0" lang="en-US" sz="60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526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5" name="Rectangle 4">
            <a:extLst>
              <a:ext uri="{FF2B5EF4-FFF2-40B4-BE49-F238E27FC236}">
                <a16:creationId xmlns:a16="http://schemas.microsoft.com/office/drawing/2014/main" id="{61578813-67F9-4B99-A52B-D898B519B920}"/>
              </a:ext>
            </a:extLst>
          </p:cNvPr>
          <p:cNvSpPr/>
          <p:nvPr/>
        </p:nvSpPr>
        <p:spPr>
          <a:xfrm>
            <a:off x="2612452" y="424632"/>
            <a:ext cx="6967100" cy="1323439"/>
          </a:xfrm>
          <a:prstGeom prst="rect">
            <a:avLst/>
          </a:prstGeom>
        </p:spPr>
        <p:txBody>
          <a:bodyPr wrap="non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1 Corinthians 13</a:t>
            </a:r>
          </a:p>
        </p:txBody>
      </p:sp>
      <p:sp>
        <p:nvSpPr>
          <p:cNvPr id="7" name="Rectangle 6">
            <a:extLst>
              <a:ext uri="{FF2B5EF4-FFF2-40B4-BE49-F238E27FC236}">
                <a16:creationId xmlns:a16="http://schemas.microsoft.com/office/drawing/2014/main" id="{3A5227C9-DF14-41B5-B366-6BC4EA2A3321}"/>
              </a:ext>
            </a:extLst>
          </p:cNvPr>
          <p:cNvSpPr/>
          <p:nvPr/>
        </p:nvSpPr>
        <p:spPr>
          <a:xfrm>
            <a:off x="468283" y="1566060"/>
            <a:ext cx="11255432" cy="5262979"/>
          </a:xfrm>
          <a:prstGeom prst="rect">
            <a:avLst/>
          </a:prstGeom>
        </p:spPr>
        <p:txBody>
          <a:bodyPr wrap="square">
            <a:spAutoFit/>
          </a:bodyPr>
          <a:lstStyle/>
          <a:p>
            <a:pPr lvl="0" algn="ctr" defTabSz="1219170">
              <a:defRPr/>
            </a:pPr>
            <a:r>
              <a:rPr kumimoji="0" lang="en-US" sz="6000" b="0" i="0" u="none" strike="noStrike" kern="1200" cap="none" spc="0" normalizeH="0" baseline="0" noProof="0" dirty="0">
                <a:ln>
                  <a:noFill/>
                </a:ln>
                <a:solidFill>
                  <a:srgbClr val="000000"/>
                </a:solidFill>
                <a:effectLst/>
                <a:uLnTx/>
                <a:uFillTx/>
                <a:latin typeface="Helvetica Neue"/>
                <a:ea typeface="+mn-ea"/>
                <a:cs typeface="+mn-cs"/>
              </a:rPr>
              <a:t> </a:t>
            </a:r>
            <a:r>
              <a:rPr lang="en-US" sz="5400" dirty="0">
                <a:solidFill>
                  <a:srgbClr val="000000"/>
                </a:solidFill>
                <a:latin typeface="Helvetica Neue"/>
              </a:rPr>
              <a:t>6 Love does not delight in evil but rejoices with the truth. 7 It always protects, always trusts, always hopes, always perseveres.</a:t>
            </a:r>
          </a:p>
          <a:p>
            <a:pPr lvl="0" algn="ctr" defTabSz="1219170">
              <a:defRPr/>
            </a:pPr>
            <a:r>
              <a:rPr lang="en-US" sz="5400" dirty="0">
                <a:solidFill>
                  <a:srgbClr val="000000"/>
                </a:solidFill>
                <a:latin typeface="Helvetica Neue"/>
              </a:rPr>
              <a:t>8 Love never fails.</a:t>
            </a:r>
          </a:p>
          <a:p>
            <a:pPr lvl="0" algn="ctr" defTabSz="1219170">
              <a:defRPr/>
            </a:pPr>
            <a:endParaRPr kumimoji="0" lang="en-US" sz="60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54989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1273628" y="1480457"/>
            <a:ext cx="9372600" cy="3785652"/>
          </a:xfrm>
          <a:prstGeom prst="rect">
            <a:avLst/>
          </a:prstGeom>
        </p:spPr>
        <p:txBody>
          <a:bodyPr wrap="square">
            <a:spAutoFit/>
          </a:bodyPr>
          <a:lstStyle/>
          <a:p>
            <a:pPr algn="ctr"/>
            <a:r>
              <a:rPr lang="en-US" sz="8000" dirty="0"/>
              <a:t>The Importance of Love and Unity </a:t>
            </a:r>
          </a:p>
          <a:p>
            <a:pPr algn="ctr"/>
            <a:r>
              <a:rPr lang="en-US" sz="8000" dirty="0"/>
              <a:t>in Relationships</a:t>
            </a:r>
          </a:p>
        </p:txBody>
      </p:sp>
    </p:spTree>
    <p:extLst>
      <p:ext uri="{BB962C8B-B14F-4D97-AF65-F5344CB8AC3E}">
        <p14:creationId xmlns:p14="http://schemas.microsoft.com/office/powerpoint/2010/main" val="3001892311"/>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0C25E7-E3C3-4446-A578-9E20E1AE0D16}"/>
              </a:ext>
            </a:extLst>
          </p:cNvPr>
          <p:cNvPicPr>
            <a:picLocks noChangeAspect="1"/>
          </p:cNvPicPr>
          <p:nvPr/>
        </p:nvPicPr>
        <p:blipFill>
          <a:blip r:embed="rId3"/>
          <a:stretch>
            <a:fillRect/>
          </a:stretch>
        </p:blipFill>
        <p:spPr>
          <a:xfrm>
            <a:off x="0" y="0"/>
            <a:ext cx="12115800" cy="6782090"/>
          </a:xfrm>
          <a:prstGeom prst="rect">
            <a:avLst/>
          </a:prstGeom>
        </p:spPr>
      </p:pic>
    </p:spTree>
    <p:extLst>
      <p:ext uri="{BB962C8B-B14F-4D97-AF65-F5344CB8AC3E}">
        <p14:creationId xmlns:p14="http://schemas.microsoft.com/office/powerpoint/2010/main" val="3023324366"/>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5" name="Rectangle 4">
            <a:extLst>
              <a:ext uri="{FF2B5EF4-FFF2-40B4-BE49-F238E27FC236}">
                <a16:creationId xmlns:a16="http://schemas.microsoft.com/office/drawing/2014/main" id="{61578813-67F9-4B99-A52B-D898B519B920}"/>
              </a:ext>
            </a:extLst>
          </p:cNvPr>
          <p:cNvSpPr/>
          <p:nvPr/>
        </p:nvSpPr>
        <p:spPr>
          <a:xfrm>
            <a:off x="2554007" y="518198"/>
            <a:ext cx="7083991" cy="1323439"/>
          </a:xfrm>
          <a:prstGeom prst="rect">
            <a:avLst/>
          </a:prstGeom>
        </p:spPr>
        <p:txBody>
          <a:bodyPr wrap="non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Philippians 2:3-4</a:t>
            </a:r>
          </a:p>
        </p:txBody>
      </p:sp>
      <p:sp>
        <p:nvSpPr>
          <p:cNvPr id="7" name="Rectangle 6">
            <a:extLst>
              <a:ext uri="{FF2B5EF4-FFF2-40B4-BE49-F238E27FC236}">
                <a16:creationId xmlns:a16="http://schemas.microsoft.com/office/drawing/2014/main" id="{3A5227C9-DF14-41B5-B366-6BC4EA2A3321}"/>
              </a:ext>
            </a:extLst>
          </p:cNvPr>
          <p:cNvSpPr/>
          <p:nvPr/>
        </p:nvSpPr>
        <p:spPr>
          <a:xfrm>
            <a:off x="443230" y="1841637"/>
            <a:ext cx="11594282" cy="4154984"/>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000000"/>
                </a:solidFill>
                <a:effectLst/>
                <a:uLnTx/>
                <a:uFillTx/>
                <a:latin typeface="Helvetica Neue"/>
                <a:ea typeface="+mn-ea"/>
                <a:cs typeface="+mn-cs"/>
              </a:rPr>
              <a:t> in humility value others above yourselves, not looking to your own interest but each of you to the interest of others.</a:t>
            </a:r>
          </a:p>
        </p:txBody>
      </p:sp>
    </p:spTree>
    <p:extLst>
      <p:ext uri="{BB962C8B-B14F-4D97-AF65-F5344CB8AC3E}">
        <p14:creationId xmlns:p14="http://schemas.microsoft.com/office/powerpoint/2010/main" val="1768509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5" name="Rectangle 4">
            <a:extLst>
              <a:ext uri="{FF2B5EF4-FFF2-40B4-BE49-F238E27FC236}">
                <a16:creationId xmlns:a16="http://schemas.microsoft.com/office/drawing/2014/main" id="{61578813-67F9-4B99-A52B-D898B519B920}"/>
              </a:ext>
            </a:extLst>
          </p:cNvPr>
          <p:cNvSpPr/>
          <p:nvPr/>
        </p:nvSpPr>
        <p:spPr>
          <a:xfrm>
            <a:off x="3306715" y="518198"/>
            <a:ext cx="5578578" cy="1323439"/>
          </a:xfrm>
          <a:prstGeom prst="rect">
            <a:avLst/>
          </a:prstGeom>
        </p:spPr>
        <p:txBody>
          <a:bodyPr wrap="non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Romans </a:t>
            </a:r>
            <a:r>
              <a:rPr lang="en-US" sz="8000" dirty="0">
                <a:solidFill>
                  <a:prstClr val="black"/>
                </a:solidFill>
                <a:latin typeface="Calibri"/>
              </a:rPr>
              <a:t>14</a:t>
            </a:r>
            <a:r>
              <a:rPr kumimoji="0" lang="en-US" sz="8000" b="0" i="0" u="none" strike="noStrike" kern="1200" cap="none" spc="0" normalizeH="0" baseline="0" noProof="0" dirty="0">
                <a:ln>
                  <a:noFill/>
                </a:ln>
                <a:solidFill>
                  <a:prstClr val="black"/>
                </a:solidFill>
                <a:effectLst/>
                <a:uLnTx/>
                <a:uFillTx/>
                <a:latin typeface="Calibri"/>
                <a:ea typeface="+mn-ea"/>
                <a:cs typeface="+mn-cs"/>
              </a:rPr>
              <a:t>:4</a:t>
            </a:r>
          </a:p>
        </p:txBody>
      </p:sp>
      <p:sp>
        <p:nvSpPr>
          <p:cNvPr id="7" name="Rectangle 6">
            <a:extLst>
              <a:ext uri="{FF2B5EF4-FFF2-40B4-BE49-F238E27FC236}">
                <a16:creationId xmlns:a16="http://schemas.microsoft.com/office/drawing/2014/main" id="{3A5227C9-DF14-41B5-B366-6BC4EA2A3321}"/>
              </a:ext>
            </a:extLst>
          </p:cNvPr>
          <p:cNvSpPr/>
          <p:nvPr/>
        </p:nvSpPr>
        <p:spPr>
          <a:xfrm>
            <a:off x="443230" y="1841637"/>
            <a:ext cx="11594282" cy="4154984"/>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000000"/>
                </a:solidFill>
                <a:effectLst/>
                <a:uLnTx/>
                <a:uFillTx/>
                <a:latin typeface="Helvetica Neue"/>
                <a:ea typeface="+mn-ea"/>
                <a:cs typeface="+mn-cs"/>
              </a:rPr>
              <a:t>Who are you to judge someone else’s servant? To their own master, servants  stand or fall.</a:t>
            </a:r>
          </a:p>
        </p:txBody>
      </p:sp>
    </p:spTree>
    <p:extLst>
      <p:ext uri="{BB962C8B-B14F-4D97-AF65-F5344CB8AC3E}">
        <p14:creationId xmlns:p14="http://schemas.microsoft.com/office/powerpoint/2010/main" val="3980854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5" name="Rectangle 4">
            <a:extLst>
              <a:ext uri="{FF2B5EF4-FFF2-40B4-BE49-F238E27FC236}">
                <a16:creationId xmlns:a16="http://schemas.microsoft.com/office/drawing/2014/main" id="{61578813-67F9-4B99-A52B-D898B519B920}"/>
              </a:ext>
            </a:extLst>
          </p:cNvPr>
          <p:cNvSpPr/>
          <p:nvPr/>
        </p:nvSpPr>
        <p:spPr>
          <a:xfrm>
            <a:off x="3696944" y="518198"/>
            <a:ext cx="4798109" cy="1323439"/>
          </a:xfrm>
          <a:prstGeom prst="rect">
            <a:avLst/>
          </a:prstGeom>
        </p:spPr>
        <p:txBody>
          <a:bodyPr wrap="non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James 3:16</a:t>
            </a:r>
          </a:p>
        </p:txBody>
      </p:sp>
      <p:sp>
        <p:nvSpPr>
          <p:cNvPr id="7" name="Rectangle 6">
            <a:extLst>
              <a:ext uri="{FF2B5EF4-FFF2-40B4-BE49-F238E27FC236}">
                <a16:creationId xmlns:a16="http://schemas.microsoft.com/office/drawing/2014/main" id="{3A5227C9-DF14-41B5-B366-6BC4EA2A3321}"/>
              </a:ext>
            </a:extLst>
          </p:cNvPr>
          <p:cNvSpPr/>
          <p:nvPr/>
        </p:nvSpPr>
        <p:spPr>
          <a:xfrm>
            <a:off x="468282" y="2105649"/>
            <a:ext cx="11255432" cy="4154984"/>
          </a:xfrm>
          <a:prstGeom prst="rect">
            <a:avLst/>
          </a:prstGeom>
        </p:spPr>
        <p:txBody>
          <a:bodyPr wrap="square">
            <a:spAutoFit/>
          </a:bodyPr>
          <a:lstStyle/>
          <a:p>
            <a:pPr lvl="0" algn="ctr" defTabSz="1219170">
              <a:defRPr/>
            </a:pPr>
            <a:r>
              <a:rPr kumimoji="0" lang="en-US" sz="6600" b="0" i="0" u="none" strike="noStrike" kern="1200" cap="none" spc="0" normalizeH="0" baseline="0" noProof="0" dirty="0">
                <a:ln>
                  <a:noFill/>
                </a:ln>
                <a:solidFill>
                  <a:srgbClr val="000000"/>
                </a:solidFill>
                <a:effectLst/>
                <a:uLnTx/>
                <a:uFillTx/>
                <a:latin typeface="Helvetica Neue"/>
                <a:ea typeface="+mn-ea"/>
                <a:cs typeface="+mn-cs"/>
              </a:rPr>
              <a:t> </a:t>
            </a:r>
            <a:r>
              <a:rPr lang="en-US" sz="6600" dirty="0">
                <a:solidFill>
                  <a:srgbClr val="001320"/>
                </a:solidFill>
                <a:latin typeface="Roboto"/>
              </a:rPr>
              <a:t>For where jealousy and selfish ambition exist, there will be disorder and every vile practice.</a:t>
            </a:r>
            <a:endParaRPr kumimoji="0" lang="en-US" sz="6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3005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0C25E7-E3C3-4446-A578-9E20E1AE0D16}"/>
              </a:ext>
            </a:extLst>
          </p:cNvPr>
          <p:cNvPicPr>
            <a:picLocks noChangeAspect="1"/>
          </p:cNvPicPr>
          <p:nvPr/>
        </p:nvPicPr>
        <p:blipFill>
          <a:blip r:embed="rId3"/>
          <a:stretch>
            <a:fillRect/>
          </a:stretch>
        </p:blipFill>
        <p:spPr>
          <a:xfrm>
            <a:off x="0" y="0"/>
            <a:ext cx="12115800" cy="6782090"/>
          </a:xfrm>
          <a:prstGeom prst="rect">
            <a:avLst/>
          </a:prstGeom>
        </p:spPr>
      </p:pic>
    </p:spTree>
    <p:extLst>
      <p:ext uri="{BB962C8B-B14F-4D97-AF65-F5344CB8AC3E}">
        <p14:creationId xmlns:p14="http://schemas.microsoft.com/office/powerpoint/2010/main" val="1097881831"/>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997527" y="1369508"/>
            <a:ext cx="9848207" cy="3785652"/>
          </a:xfrm>
          <a:prstGeom prst="rect">
            <a:avLst/>
          </a:prstGeom>
        </p:spPr>
        <p:txBody>
          <a:bodyPr wrap="square">
            <a:spAutoFit/>
          </a:bodyPr>
          <a:lstStyle/>
          <a:p>
            <a:pPr algn="ctr"/>
            <a:r>
              <a:rPr lang="en-US" sz="8000" dirty="0"/>
              <a:t>We Are Responsible For Our Own Character and Other’s Needs</a:t>
            </a:r>
          </a:p>
        </p:txBody>
      </p:sp>
    </p:spTree>
    <p:extLst>
      <p:ext uri="{BB962C8B-B14F-4D97-AF65-F5344CB8AC3E}">
        <p14:creationId xmlns:p14="http://schemas.microsoft.com/office/powerpoint/2010/main" val="1026751408"/>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4129963" y="795146"/>
            <a:ext cx="7651404" cy="3785652"/>
          </a:xfrm>
          <a:prstGeom prst="rect">
            <a:avLst/>
          </a:prstGeom>
          <a:ln>
            <a:solidFill>
              <a:schemeClr val="tx1"/>
            </a:solidFill>
          </a:ln>
        </p:spPr>
        <p:txBody>
          <a:bodyPr wrap="square" anchor="t">
            <a:spAutoFit/>
          </a:bodyPr>
          <a:lstStyle/>
          <a:p>
            <a:pPr algn="ctr"/>
            <a:r>
              <a:rPr lang="en-US" sz="6000" dirty="0">
                <a:cs typeface="Arial"/>
              </a:rPr>
              <a:t>Let’s focus on  responsibilities vs rights in the following relationships:</a:t>
            </a: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633" y="1614390"/>
            <a:ext cx="3215104" cy="181461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4">
            <a:extLst>
              <a:ext uri="{FF2B5EF4-FFF2-40B4-BE49-F238E27FC236}">
                <a16:creationId xmlns:a16="http://schemas.microsoft.com/office/drawing/2014/main" id="{FC17B9D4-1BDD-4D79-9123-5957B1A0B7D5}"/>
              </a:ext>
            </a:extLst>
          </p:cNvPr>
          <p:cNvSpPr/>
          <p:nvPr/>
        </p:nvSpPr>
        <p:spPr>
          <a:xfrm>
            <a:off x="-133004" y="4769954"/>
            <a:ext cx="12325004" cy="1938992"/>
          </a:xfrm>
          <a:prstGeom prst="rect">
            <a:avLst/>
          </a:prstGeom>
          <a:ln>
            <a:noFill/>
          </a:ln>
        </p:spPr>
        <p:txBody>
          <a:bodyPr wrap="square">
            <a:spAutoFit/>
          </a:bodyPr>
          <a:lstStyle/>
          <a:p>
            <a:pPr algn="ctr"/>
            <a:r>
              <a:rPr lang="en-US" sz="6000" dirty="0">
                <a:cs typeface="Arial" panose="020B0604020202020204" pitchFamily="34" charset="0"/>
              </a:rPr>
              <a:t>Employee, Church Member, </a:t>
            </a:r>
          </a:p>
          <a:p>
            <a:pPr algn="ctr"/>
            <a:r>
              <a:rPr lang="en-US" sz="6000" dirty="0">
                <a:cs typeface="Arial" panose="020B0604020202020204" pitchFamily="34" charset="0"/>
              </a:rPr>
              <a:t>Spouse, Parent, Child</a:t>
            </a:r>
          </a:p>
        </p:txBody>
      </p:sp>
    </p:spTree>
    <p:extLst>
      <p:ext uri="{BB962C8B-B14F-4D97-AF65-F5344CB8AC3E}">
        <p14:creationId xmlns:p14="http://schemas.microsoft.com/office/powerpoint/2010/main" val="44655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37530" y="0"/>
            <a:ext cx="12116940" cy="6858000"/>
          </a:xfrm>
          <a:prstGeom prst="rect">
            <a:avLst/>
          </a:prstGeom>
        </p:spPr>
      </p:pic>
      <p:sp>
        <p:nvSpPr>
          <p:cNvPr id="7" name="Rectangle 6"/>
          <p:cNvSpPr/>
          <p:nvPr/>
        </p:nvSpPr>
        <p:spPr>
          <a:xfrm>
            <a:off x="250371" y="968828"/>
            <a:ext cx="11904100" cy="5016758"/>
          </a:xfrm>
          <a:prstGeom prst="rect">
            <a:avLst/>
          </a:prstGeom>
        </p:spPr>
        <p:txBody>
          <a:bodyPr wrap="square" anchor="t">
            <a:spAutoFit/>
          </a:bodyPr>
          <a:lstStyle/>
          <a:p>
            <a:pPr algn="ctr"/>
            <a:r>
              <a:rPr lang="en-US" sz="8000" dirty="0"/>
              <a:t>Judgment (Character),  No</a:t>
            </a:r>
          </a:p>
          <a:p>
            <a:pPr algn="ctr"/>
            <a:r>
              <a:rPr lang="en-US" sz="8000" dirty="0"/>
              <a:t>BUT…</a:t>
            </a:r>
          </a:p>
          <a:p>
            <a:pPr algn="ctr"/>
            <a:r>
              <a:rPr lang="en-US" sz="8000" dirty="0"/>
              <a:t>Discipline (Behavior), Yes</a:t>
            </a:r>
            <a:endParaRPr lang="en-US" sz="8000" dirty="0">
              <a:cs typeface="Calibri"/>
            </a:endParaRPr>
          </a:p>
          <a:p>
            <a:pPr algn="ctr"/>
            <a:endParaRPr lang="en-US" sz="8000" dirty="0"/>
          </a:p>
        </p:txBody>
      </p:sp>
    </p:spTree>
    <p:extLst>
      <p:ext uri="{BB962C8B-B14F-4D97-AF65-F5344CB8AC3E}">
        <p14:creationId xmlns:p14="http://schemas.microsoft.com/office/powerpoint/2010/main" val="3957570140"/>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A358B8-A4F2-4348-884B-36724CE770A3}"/>
              </a:ext>
            </a:extLst>
          </p:cNvPr>
          <p:cNvPicPr>
            <a:picLocks noChangeAspect="1"/>
          </p:cNvPicPr>
          <p:nvPr/>
        </p:nvPicPr>
        <p:blipFill>
          <a:blip r:embed="rId3"/>
          <a:stretch>
            <a:fillRect/>
          </a:stretch>
        </p:blipFill>
        <p:spPr>
          <a:xfrm>
            <a:off x="0" y="0"/>
            <a:ext cx="12192000" cy="6878128"/>
          </a:xfrm>
          <a:prstGeom prst="rect">
            <a:avLst/>
          </a:prstGeom>
        </p:spPr>
      </p:pic>
    </p:spTree>
    <p:extLst>
      <p:ext uri="{BB962C8B-B14F-4D97-AF65-F5344CB8AC3E}">
        <p14:creationId xmlns:p14="http://schemas.microsoft.com/office/powerpoint/2010/main" val="210326389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501534" y="920621"/>
            <a:ext cx="11188931" cy="5016758"/>
          </a:xfrm>
          <a:prstGeom prst="rect">
            <a:avLst/>
          </a:prstGeom>
        </p:spPr>
        <p:txBody>
          <a:bodyPr wrap="square">
            <a:spAutoFit/>
          </a:bodyPr>
          <a:lstStyle/>
          <a:p>
            <a:pPr algn="ctr"/>
            <a:r>
              <a:rPr lang="en-US" sz="8000" dirty="0"/>
              <a:t>Because we often confuse critique with character we can wrongly defend ourselves.</a:t>
            </a:r>
          </a:p>
        </p:txBody>
      </p:sp>
    </p:spTree>
    <p:extLst>
      <p:ext uri="{BB962C8B-B14F-4D97-AF65-F5344CB8AC3E}">
        <p14:creationId xmlns:p14="http://schemas.microsoft.com/office/powerpoint/2010/main" val="1495558151"/>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69D359-9DA7-462A-A056-9A862DAA30BD}"/>
              </a:ext>
            </a:extLst>
          </p:cNvPr>
          <p:cNvPicPr>
            <a:picLocks noChangeAspect="1"/>
          </p:cNvPicPr>
          <p:nvPr/>
        </p:nvPicPr>
        <p:blipFill>
          <a:blip r:embed="rId3"/>
          <a:stretch>
            <a:fillRect/>
          </a:stretch>
        </p:blipFill>
        <p:spPr>
          <a:xfrm>
            <a:off x="5524" y="19476"/>
            <a:ext cx="12180952" cy="6819048"/>
          </a:xfrm>
          <a:prstGeom prst="rect">
            <a:avLst/>
          </a:prstGeom>
        </p:spPr>
      </p:pic>
    </p:spTree>
    <p:extLst>
      <p:ext uri="{BB962C8B-B14F-4D97-AF65-F5344CB8AC3E}">
        <p14:creationId xmlns:p14="http://schemas.microsoft.com/office/powerpoint/2010/main" val="59604333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501534" y="920621"/>
            <a:ext cx="11188931" cy="5016758"/>
          </a:xfrm>
          <a:prstGeom prst="rect">
            <a:avLst/>
          </a:prstGeom>
        </p:spPr>
        <p:txBody>
          <a:bodyPr wrap="square">
            <a:spAutoFit/>
          </a:bodyPr>
          <a:lstStyle/>
          <a:p>
            <a:pPr algn="ctr"/>
            <a:r>
              <a:rPr lang="en-US" sz="8000" dirty="0"/>
              <a:t>When Accused We Either:</a:t>
            </a:r>
          </a:p>
          <a:p>
            <a:pPr marL="1371600" indent="-1371600" algn="ctr">
              <a:buAutoNum type="arabicPeriod"/>
            </a:pPr>
            <a:r>
              <a:rPr lang="en-US" sz="8000" dirty="0"/>
              <a:t>Don’t have a defense (apologize)</a:t>
            </a:r>
          </a:p>
          <a:p>
            <a:pPr marL="1371600" indent="-1371600" algn="ctr">
              <a:buAutoNum type="arabicPeriod"/>
            </a:pPr>
            <a:r>
              <a:rPr lang="en-US" sz="8000" dirty="0"/>
              <a:t>Don’t need a defense</a:t>
            </a:r>
          </a:p>
        </p:txBody>
      </p:sp>
    </p:spTree>
    <p:extLst>
      <p:ext uri="{BB962C8B-B14F-4D97-AF65-F5344CB8AC3E}">
        <p14:creationId xmlns:p14="http://schemas.microsoft.com/office/powerpoint/2010/main" val="3679255040"/>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89204" y="976099"/>
            <a:ext cx="10972111" cy="4154984"/>
          </a:xfrm>
          <a:prstGeom prst="rect">
            <a:avLst/>
          </a:prstGeom>
        </p:spPr>
        <p:txBody>
          <a:bodyPr wrap="square">
            <a:spAutoFit/>
          </a:bodyPr>
          <a:lstStyle/>
          <a:p>
            <a:pPr algn="ctr"/>
            <a:r>
              <a:rPr lang="en-US" sz="6600" dirty="0"/>
              <a:t>How can not reacting  defensively create an opportunity to help someone who is being difficult?</a:t>
            </a:r>
          </a:p>
        </p:txBody>
      </p:sp>
    </p:spTree>
    <p:extLst>
      <p:ext uri="{BB962C8B-B14F-4D97-AF65-F5344CB8AC3E}">
        <p14:creationId xmlns:p14="http://schemas.microsoft.com/office/powerpoint/2010/main" val="2356342683"/>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37530" y="0"/>
            <a:ext cx="12116940" cy="6858000"/>
          </a:xfrm>
          <a:prstGeom prst="rect">
            <a:avLst/>
          </a:prstGeom>
        </p:spPr>
      </p:pic>
      <p:sp>
        <p:nvSpPr>
          <p:cNvPr id="7" name="Rectangle 6"/>
          <p:cNvSpPr/>
          <p:nvPr/>
        </p:nvSpPr>
        <p:spPr>
          <a:xfrm>
            <a:off x="1751412" y="2504250"/>
            <a:ext cx="8515003" cy="1200329"/>
          </a:xfrm>
          <a:prstGeom prst="rect">
            <a:avLst/>
          </a:prstGeom>
        </p:spPr>
        <p:txBody>
          <a:bodyPr wrap="square">
            <a:spAutoFit/>
          </a:bodyPr>
          <a:lstStyle/>
          <a:p>
            <a:pPr algn="ctr"/>
            <a:r>
              <a:rPr lang="en-US" sz="7200" dirty="0"/>
              <a:t>In Closing </a:t>
            </a:r>
            <a:r>
              <a:rPr lang="en-US" sz="7200" dirty="0">
                <a:sym typeface="Wingdings" panose="05000000000000000000" pitchFamily="2" charset="2"/>
              </a:rPr>
              <a:t></a:t>
            </a:r>
            <a:endParaRPr lang="en-US" sz="7200" dirty="0"/>
          </a:p>
        </p:txBody>
      </p:sp>
    </p:spTree>
    <p:extLst>
      <p:ext uri="{BB962C8B-B14F-4D97-AF65-F5344CB8AC3E}">
        <p14:creationId xmlns:p14="http://schemas.microsoft.com/office/powerpoint/2010/main" val="457649521"/>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365760" y="737154"/>
            <a:ext cx="11554691" cy="5632311"/>
          </a:xfrm>
          <a:prstGeom prst="rect">
            <a:avLst/>
          </a:prstGeom>
        </p:spPr>
        <p:txBody>
          <a:bodyPr wrap="square" anchor="t">
            <a:spAutoFit/>
          </a:bodyPr>
          <a:lstStyle/>
          <a:p>
            <a:r>
              <a:rPr lang="en-US" sz="6000" b="1" i="1" dirty="0"/>
              <a:t>I dethrone God in my heart if I demand that He act in ways that satisfy my idea of justice. It is the same spirit that taunted,</a:t>
            </a:r>
          </a:p>
          <a:p>
            <a:r>
              <a:rPr lang="en-US" sz="6000" b="1" i="1" dirty="0"/>
              <a:t>"If Thou be the Son of God, come down from the Cross."</a:t>
            </a:r>
          </a:p>
        </p:txBody>
      </p:sp>
    </p:spTree>
    <p:extLst>
      <p:ext uri="{BB962C8B-B14F-4D97-AF65-F5344CB8AC3E}">
        <p14:creationId xmlns:p14="http://schemas.microsoft.com/office/powerpoint/2010/main" val="1799423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615142" y="753779"/>
            <a:ext cx="11303664" cy="5632311"/>
          </a:xfrm>
          <a:prstGeom prst="rect">
            <a:avLst/>
          </a:prstGeom>
        </p:spPr>
        <p:txBody>
          <a:bodyPr wrap="square" anchor="t">
            <a:spAutoFit/>
          </a:bodyPr>
          <a:lstStyle/>
          <a:p>
            <a:r>
              <a:rPr lang="en-US" sz="6000" b="1" i="1" dirty="0"/>
              <a:t>There is unbelief, there is even rebellion, in the attitude that says,</a:t>
            </a:r>
          </a:p>
          <a:p>
            <a:r>
              <a:rPr lang="en-US" sz="6000" b="1" i="1" dirty="0"/>
              <a:t>"God has no right to do this!”</a:t>
            </a:r>
          </a:p>
          <a:p>
            <a:r>
              <a:rPr lang="en-US" sz="6000" b="1" i="1" dirty="0"/>
              <a:t>But God is God. And if He is God,</a:t>
            </a:r>
          </a:p>
          <a:p>
            <a:r>
              <a:rPr lang="en-US" sz="6000" b="1" i="1" dirty="0"/>
              <a:t>He is worthy of my worship and my service. </a:t>
            </a:r>
            <a:endParaRPr lang="en-US" sz="34400" dirty="0">
              <a:solidFill>
                <a:prstClr val="black"/>
              </a:solidFill>
              <a:latin typeface="Calibri"/>
            </a:endParaRPr>
          </a:p>
        </p:txBody>
      </p:sp>
    </p:spTree>
    <p:extLst>
      <p:ext uri="{BB962C8B-B14F-4D97-AF65-F5344CB8AC3E}">
        <p14:creationId xmlns:p14="http://schemas.microsoft.com/office/powerpoint/2010/main" val="24924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672205" y="737154"/>
            <a:ext cx="10847590" cy="5632311"/>
          </a:xfrm>
          <a:prstGeom prst="rect">
            <a:avLst/>
          </a:prstGeom>
        </p:spPr>
        <p:txBody>
          <a:bodyPr wrap="square" anchor="t">
            <a:spAutoFit/>
          </a:bodyPr>
          <a:lstStyle/>
          <a:p>
            <a:r>
              <a:rPr lang="en-US" sz="6000" b="1" i="1" dirty="0"/>
              <a:t>I will find rest nowhere but in His will, and that will is infinitely, immeasurably, unspeakably beyond my largest notions of what He is up to.”</a:t>
            </a:r>
          </a:p>
          <a:p>
            <a:r>
              <a:rPr lang="en-US" sz="6000" b="1" i="1" dirty="0"/>
              <a:t>― Elisabeth Elliot</a:t>
            </a:r>
            <a:endParaRPr lang="en-US" sz="34400" dirty="0">
              <a:solidFill>
                <a:prstClr val="black"/>
              </a:solidFill>
              <a:latin typeface="Calibri"/>
            </a:endParaRPr>
          </a:p>
        </p:txBody>
      </p:sp>
    </p:spTree>
    <p:extLst>
      <p:ext uri="{BB962C8B-B14F-4D97-AF65-F5344CB8AC3E}">
        <p14:creationId xmlns:p14="http://schemas.microsoft.com/office/powerpoint/2010/main" val="2480915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14C4-A7AE-47ED-A645-2291505A2DB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1D85AA0-85EE-4AA7-8B5A-E248F6F144EA}"/>
              </a:ext>
            </a:extLst>
          </p:cNvPr>
          <p:cNvSpPr>
            <a:spLocks noGrp="1"/>
          </p:cNvSpPr>
          <p:nvPr>
            <p:ph idx="1"/>
          </p:nvPr>
        </p:nvSpPr>
        <p:spPr/>
        <p:txBody>
          <a:bodyPr/>
          <a:lstStyle/>
          <a:p>
            <a:endParaRPr lang="en-US" dirty="0"/>
          </a:p>
        </p:txBody>
      </p:sp>
      <p:pic>
        <p:nvPicPr>
          <p:cNvPr id="6" name="Picture 5">
            <a:extLst>
              <a:ext uri="{FF2B5EF4-FFF2-40B4-BE49-F238E27FC236}">
                <a16:creationId xmlns:a16="http://schemas.microsoft.com/office/drawing/2014/main" id="{0556279A-51EC-4CB6-BF6C-3F49D5290BEE}"/>
              </a:ext>
            </a:extLst>
          </p:cNvPr>
          <p:cNvPicPr>
            <a:picLocks noChangeAspect="1"/>
          </p:cNvPicPr>
          <p:nvPr/>
        </p:nvPicPr>
        <p:blipFill rotWithShape="1">
          <a:blip r:embed="rId3"/>
          <a:srcRect r="1250" b="-299"/>
          <a:stretch/>
        </p:blipFill>
        <p:spPr>
          <a:xfrm>
            <a:off x="0" y="20382"/>
            <a:ext cx="12039600" cy="6837617"/>
          </a:xfrm>
          <a:prstGeom prst="rect">
            <a:avLst/>
          </a:prstGeom>
        </p:spPr>
      </p:pic>
    </p:spTree>
    <p:extLst>
      <p:ext uri="{BB962C8B-B14F-4D97-AF65-F5344CB8AC3E}">
        <p14:creationId xmlns:p14="http://schemas.microsoft.com/office/powerpoint/2010/main" val="3013198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9E6DC-820E-4AA5-8019-ABCBAFB4C09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93AE68D-BBFA-4AE7-AA57-CD22873CB9C6}"/>
              </a:ext>
            </a:extLst>
          </p:cNvPr>
          <p:cNvSpPr>
            <a:spLocks noGrp="1"/>
          </p:cNvSpPr>
          <p:nvPr>
            <p:ph idx="1"/>
          </p:nvPr>
        </p:nvSpPr>
        <p:spPr>
          <a:xfrm>
            <a:off x="-234226" y="1963721"/>
            <a:ext cx="10515600" cy="4351338"/>
          </a:xfrm>
        </p:spPr>
        <p:txBody>
          <a:bodyPr/>
          <a:lstStyle/>
          <a:p>
            <a:endParaRPr lang="en-US" dirty="0"/>
          </a:p>
        </p:txBody>
      </p:sp>
      <p:pic>
        <p:nvPicPr>
          <p:cNvPr id="6" name="Picture 5">
            <a:extLst>
              <a:ext uri="{FF2B5EF4-FFF2-40B4-BE49-F238E27FC236}">
                <a16:creationId xmlns:a16="http://schemas.microsoft.com/office/drawing/2014/main" id="{BA41BBD6-FBDB-49D5-B560-92C9761B184C}"/>
              </a:ext>
            </a:extLst>
          </p:cNvPr>
          <p:cNvPicPr>
            <a:picLocks noChangeAspect="1"/>
          </p:cNvPicPr>
          <p:nvPr/>
        </p:nvPicPr>
        <p:blipFill>
          <a:blip r:embed="rId2"/>
          <a:stretch>
            <a:fillRect/>
          </a:stretch>
        </p:blipFill>
        <p:spPr>
          <a:xfrm>
            <a:off x="0" y="57719"/>
            <a:ext cx="12125554" cy="6858000"/>
          </a:xfrm>
          <a:prstGeom prst="rect">
            <a:avLst/>
          </a:prstGeom>
        </p:spPr>
      </p:pic>
      <p:sp>
        <p:nvSpPr>
          <p:cNvPr id="5" name="TextBox 4">
            <a:extLst>
              <a:ext uri="{FF2B5EF4-FFF2-40B4-BE49-F238E27FC236}">
                <a16:creationId xmlns:a16="http://schemas.microsoft.com/office/drawing/2014/main" id="{9B68B8F0-E5EA-4DC6-800F-433309BCDA9A}"/>
              </a:ext>
            </a:extLst>
          </p:cNvPr>
          <p:cNvSpPr txBox="1"/>
          <p:nvPr/>
        </p:nvSpPr>
        <p:spPr>
          <a:xfrm>
            <a:off x="7869806" y="1316894"/>
            <a:ext cx="4942114" cy="1107996"/>
          </a:xfrm>
          <a:prstGeom prst="rect">
            <a:avLst/>
          </a:prstGeom>
          <a:noFill/>
        </p:spPr>
        <p:txBody>
          <a:bodyPr wrap="square" rtlCol="0">
            <a:spAutoFit/>
          </a:bodyPr>
          <a:lstStyle/>
          <a:p>
            <a:r>
              <a:rPr lang="en-US" sz="6600" dirty="0"/>
              <a:t>LIFE GOALS</a:t>
            </a:r>
          </a:p>
        </p:txBody>
      </p:sp>
      <p:sp>
        <p:nvSpPr>
          <p:cNvPr id="7" name="TextBox 6">
            <a:extLst>
              <a:ext uri="{FF2B5EF4-FFF2-40B4-BE49-F238E27FC236}">
                <a16:creationId xmlns:a16="http://schemas.microsoft.com/office/drawing/2014/main" id="{2D5CFBA6-5ED0-48C4-8AEF-02E0755F6E30}"/>
              </a:ext>
            </a:extLst>
          </p:cNvPr>
          <p:cNvSpPr txBox="1"/>
          <p:nvPr/>
        </p:nvSpPr>
        <p:spPr>
          <a:xfrm>
            <a:off x="163286" y="1363061"/>
            <a:ext cx="4942114" cy="2123658"/>
          </a:xfrm>
          <a:prstGeom prst="rect">
            <a:avLst/>
          </a:prstGeom>
          <a:noFill/>
        </p:spPr>
        <p:txBody>
          <a:bodyPr wrap="square" rtlCol="0">
            <a:spAutoFit/>
          </a:bodyPr>
          <a:lstStyle/>
          <a:p>
            <a:r>
              <a:rPr lang="en-US" sz="6600" dirty="0"/>
              <a:t>The Road Ahead</a:t>
            </a:r>
          </a:p>
        </p:txBody>
      </p:sp>
    </p:spTree>
    <p:extLst>
      <p:ext uri="{BB962C8B-B14F-4D97-AF65-F5344CB8AC3E}">
        <p14:creationId xmlns:p14="http://schemas.microsoft.com/office/powerpoint/2010/main" val="389048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1273628" y="1480457"/>
            <a:ext cx="9372600" cy="4585871"/>
          </a:xfrm>
          <a:prstGeom prst="rect">
            <a:avLst/>
          </a:prstGeom>
        </p:spPr>
        <p:txBody>
          <a:bodyPr wrap="square">
            <a:spAutoFit/>
          </a:bodyPr>
          <a:lstStyle/>
          <a:p>
            <a:pPr algn="ctr"/>
            <a:r>
              <a:rPr lang="en-US" sz="8000" dirty="0"/>
              <a:t>Before Session 10</a:t>
            </a:r>
          </a:p>
          <a:p>
            <a:pPr algn="ctr"/>
            <a:endParaRPr lang="en-US" sz="8000" dirty="0"/>
          </a:p>
          <a:p>
            <a:pPr algn="ctr"/>
            <a:r>
              <a:rPr lang="en-US" sz="6600" i="1" dirty="0"/>
              <a:t>Complete Survey on page 184</a:t>
            </a:r>
            <a:endParaRPr lang="en-US" sz="4400" i="1" dirty="0"/>
          </a:p>
        </p:txBody>
      </p:sp>
    </p:spTree>
    <p:extLst>
      <p:ext uri="{BB962C8B-B14F-4D97-AF65-F5344CB8AC3E}">
        <p14:creationId xmlns:p14="http://schemas.microsoft.com/office/powerpoint/2010/main" val="1597683489"/>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54983"/>
            <a:ext cx="12192000" cy="6186309"/>
          </a:xfrm>
          <a:prstGeom prst="rect">
            <a:avLst/>
          </a:prstGeom>
        </p:spPr>
        <p:txBody>
          <a:bodyPr wrap="square">
            <a:spAutoFit/>
          </a:bodyPr>
          <a:lstStyle/>
          <a:p>
            <a:pPr lvl="0"/>
            <a:r>
              <a:rPr lang="en-US" sz="4400" dirty="0">
                <a:solidFill>
                  <a:srgbClr val="222222"/>
                </a:solidFill>
                <a:latin typeface="Arial" panose="020B0604020202020204" pitchFamily="34" charset="0"/>
              </a:rPr>
              <a:t>Dear Heavenly Father, I choose to let go of any disappointments I have developed towards you from establishing wrong goals for my life. </a:t>
            </a:r>
          </a:p>
          <a:p>
            <a:pPr lvl="0"/>
            <a:r>
              <a:rPr lang="en-US" sz="4400" dirty="0">
                <a:solidFill>
                  <a:srgbClr val="222222"/>
                </a:solidFill>
                <a:latin typeface="Arial" panose="020B0604020202020204" pitchFamily="34" charset="0"/>
              </a:rPr>
              <a:t>I reject the lie from Satan that you are not good.</a:t>
            </a:r>
          </a:p>
          <a:p>
            <a:pPr lvl="0"/>
            <a:r>
              <a:rPr lang="en-US" sz="4400" dirty="0">
                <a:solidFill>
                  <a:srgbClr val="222222"/>
                </a:solidFill>
                <a:latin typeface="Arial" panose="020B0604020202020204" pitchFamily="34" charset="0"/>
              </a:rPr>
              <a:t>I embrace the one life you have given me. </a:t>
            </a:r>
          </a:p>
          <a:p>
            <a:pPr lvl="0"/>
            <a:r>
              <a:rPr lang="en-US" sz="4400" dirty="0">
                <a:solidFill>
                  <a:srgbClr val="222222"/>
                </a:solidFill>
                <a:latin typeface="Arial" panose="020B0604020202020204" pitchFamily="34" charset="0"/>
              </a:rPr>
              <a:t>I now recognize that my life is not my own. </a:t>
            </a:r>
          </a:p>
          <a:p>
            <a:pPr lvl="0"/>
            <a:r>
              <a:rPr lang="en-US" sz="4400" dirty="0">
                <a:solidFill>
                  <a:srgbClr val="222222"/>
                </a:solidFill>
                <a:latin typeface="Arial" panose="020B0604020202020204" pitchFamily="34" charset="0"/>
              </a:rPr>
              <a:t>Develop in me the Christ-like character you desire for me to have.  In Jesus' name, Amen.</a:t>
            </a:r>
            <a:br>
              <a:rPr lang="en-US" sz="4400" dirty="0"/>
            </a:br>
            <a:r>
              <a:rPr lang="en-US" sz="4400" dirty="0">
                <a:solidFill>
                  <a:srgbClr val="222222"/>
                </a:solidFill>
                <a:latin typeface="Arial" panose="020B0604020202020204" pitchFamily="34" charset="0"/>
              </a:rPr>
              <a:t> 		</a:t>
            </a:r>
            <a:endParaRPr kumimoji="0" lang="en-US" sz="4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902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1031</TotalTime>
  <Words>1521</Words>
  <Application>Microsoft Office PowerPoint</Application>
  <PresentationFormat>Widescreen</PresentationFormat>
  <Paragraphs>150</Paragraphs>
  <Slides>31</Slides>
  <Notes>28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Arial</vt:lpstr>
      <vt:lpstr>Calibri</vt:lpstr>
      <vt:lpstr>Calibri Light</vt:lpstr>
      <vt:lpstr>Helvetica Neue</vt:lpstr>
      <vt:lpstr>Roboto</vt:lpstr>
      <vt:lpstr>system-ui</vt:lpstr>
      <vt:lpstr>Office Theme</vt:lpstr>
      <vt:lpstr>2_Office Theme</vt:lpstr>
      <vt:lpstr>How’s your Stronghold Buster going?</vt:lpstr>
      <vt:lpstr>PowerPoint Presentation</vt:lpstr>
      <vt:lpstr>PowerPoint Presentation</vt:lpstr>
      <vt:lpstr>PowerPoint Presentation</vt:lpstr>
      <vt:lpstr>PowerPoint Presentation</vt:lpstr>
      <vt:lpstr>PowerPoint Presentation</vt:lpstr>
      <vt:lpstr>Charity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Trenidy Davis</dc:creator>
  <cp:lastModifiedBy>Trenidy Davis</cp:lastModifiedBy>
  <cp:revision>117</cp:revision>
  <dcterms:created xsi:type="dcterms:W3CDTF">2018-08-09T02:24:27Z</dcterms:created>
  <dcterms:modified xsi:type="dcterms:W3CDTF">2021-11-11T01:12:49Z</dcterms:modified>
</cp:coreProperties>
</file>