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58"/>
  </p:notesMasterIdLst>
  <p:sldIdLst>
    <p:sldId id="402" r:id="rId3"/>
    <p:sldId id="452" r:id="rId4"/>
    <p:sldId id="461" r:id="rId5"/>
    <p:sldId id="476" r:id="rId6"/>
    <p:sldId id="460" r:id="rId7"/>
    <p:sldId id="475" r:id="rId8"/>
    <p:sldId id="477" r:id="rId9"/>
    <p:sldId id="478" r:id="rId10"/>
    <p:sldId id="480" r:id="rId11"/>
    <p:sldId id="481" r:id="rId12"/>
    <p:sldId id="482" r:id="rId13"/>
    <p:sldId id="483" r:id="rId14"/>
    <p:sldId id="485" r:id="rId15"/>
    <p:sldId id="487" r:id="rId16"/>
    <p:sldId id="486" r:id="rId17"/>
    <p:sldId id="479" r:id="rId18"/>
    <p:sldId id="488" r:id="rId19"/>
    <p:sldId id="489" r:id="rId20"/>
    <p:sldId id="448" r:id="rId21"/>
    <p:sldId id="490" r:id="rId22"/>
    <p:sldId id="491" r:id="rId23"/>
    <p:sldId id="492" r:id="rId24"/>
    <p:sldId id="493" r:id="rId25"/>
    <p:sldId id="427" r:id="rId26"/>
    <p:sldId id="496" r:id="rId27"/>
    <p:sldId id="495" r:id="rId28"/>
    <p:sldId id="498" r:id="rId29"/>
    <p:sldId id="499" r:id="rId30"/>
    <p:sldId id="503" r:id="rId31"/>
    <p:sldId id="501" r:id="rId32"/>
    <p:sldId id="504" r:id="rId33"/>
    <p:sldId id="494" r:id="rId34"/>
    <p:sldId id="508" r:id="rId35"/>
    <p:sldId id="359" r:id="rId36"/>
    <p:sldId id="505" r:id="rId37"/>
    <p:sldId id="506" r:id="rId38"/>
    <p:sldId id="362" r:id="rId39"/>
    <p:sldId id="369" r:id="rId40"/>
    <p:sldId id="264" r:id="rId41"/>
    <p:sldId id="507" r:id="rId42"/>
    <p:sldId id="500" r:id="rId43"/>
    <p:sldId id="502" r:id="rId44"/>
    <p:sldId id="468" r:id="rId45"/>
    <p:sldId id="469" r:id="rId46"/>
    <p:sldId id="466" r:id="rId47"/>
    <p:sldId id="462" r:id="rId48"/>
    <p:sldId id="463" r:id="rId49"/>
    <p:sldId id="464" r:id="rId50"/>
    <p:sldId id="465" r:id="rId51"/>
    <p:sldId id="467" r:id="rId52"/>
    <p:sldId id="433" r:id="rId53"/>
    <p:sldId id="470" r:id="rId54"/>
    <p:sldId id="473" r:id="rId55"/>
    <p:sldId id="471" r:id="rId56"/>
    <p:sldId id="474"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897" autoAdjust="0"/>
  </p:normalViewPr>
  <p:slideViewPr>
    <p:cSldViewPr snapToGrid="0">
      <p:cViewPr varScale="1">
        <p:scale>
          <a:sx n="59" d="100"/>
          <a:sy n="59" d="100"/>
        </p:scale>
        <p:origin x="133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022C9702-9570-411E-B8E2-76653428D024}"/>
    <pc:docChg chg="modSld">
      <pc:chgData name="" userId="" providerId="" clId="Web-{022C9702-9570-411E-B8E2-76653428D024}" dt="2018-10-24T17:36:33.198" v="34" actId="20577"/>
      <pc:docMkLst>
        <pc:docMk/>
      </pc:docMkLst>
      <pc:sldChg chg="modSp">
        <pc:chgData name="" userId="" providerId="" clId="Web-{022C9702-9570-411E-B8E2-76653428D024}" dt="2018-10-24T17:30:59.743" v="6" actId="20577"/>
        <pc:sldMkLst>
          <pc:docMk/>
          <pc:sldMk cId="1671690370" sldId="477"/>
        </pc:sldMkLst>
        <pc:spChg chg="mod">
          <ac:chgData name="" userId="" providerId="" clId="Web-{022C9702-9570-411E-B8E2-76653428D024}" dt="2018-10-24T17:30:59.743" v="6" actId="20577"/>
          <ac:spMkLst>
            <pc:docMk/>
            <pc:sldMk cId="1671690370" sldId="477"/>
            <ac:spMk id="2" creationId="{96281513-1C3D-40C2-8247-8346317128F3}"/>
          </ac:spMkLst>
        </pc:spChg>
      </pc:sldChg>
      <pc:sldChg chg="modSp">
        <pc:chgData name="" userId="" providerId="" clId="Web-{022C9702-9570-411E-B8E2-76653428D024}" dt="2018-10-24T17:36:33.198" v="33" actId="20577"/>
        <pc:sldMkLst>
          <pc:docMk/>
          <pc:sldMk cId="1859762435" sldId="489"/>
        </pc:sldMkLst>
        <pc:spChg chg="mod">
          <ac:chgData name="" userId="" providerId="" clId="Web-{022C9702-9570-411E-B8E2-76653428D024}" dt="2018-10-24T17:36:33.198" v="33" actId="20577"/>
          <ac:spMkLst>
            <pc:docMk/>
            <pc:sldMk cId="1859762435" sldId="489"/>
            <ac:spMk id="6" creationId="{08F29F25-E12A-4F7E-8C81-C7786DB61937}"/>
          </ac:spMkLst>
        </pc:spChg>
      </pc:sldChg>
    </pc:docChg>
  </pc:docChgLst>
  <pc:docChgLst>
    <pc:chgData clId="Web-{4BDD4732-987E-4A26-9158-653A99EFC4D1}"/>
    <pc:docChg chg="modSld">
      <pc:chgData name="" userId="" providerId="" clId="Web-{4BDD4732-987E-4A26-9158-653A99EFC4D1}" dt="2018-09-25T21:14:52.166" v="8" actId="20577"/>
      <pc:docMkLst>
        <pc:docMk/>
      </pc:docMkLst>
      <pc:sldChg chg="modSp">
        <pc:chgData name="" userId="" providerId="" clId="Web-{4BDD4732-987E-4A26-9158-653A99EFC4D1}" dt="2018-09-25T21:13:55.729" v="2" actId="20577"/>
        <pc:sldMkLst>
          <pc:docMk/>
          <pc:sldMk cId="1524748298" sldId="443"/>
        </pc:sldMkLst>
        <pc:spChg chg="mod">
          <ac:chgData name="" userId="" providerId="" clId="Web-{4BDD4732-987E-4A26-9158-653A99EFC4D1}" dt="2018-09-25T21:13:55.729" v="2" actId="20577"/>
          <ac:spMkLst>
            <pc:docMk/>
            <pc:sldMk cId="1524748298" sldId="443"/>
            <ac:spMk id="6" creationId="{00000000-0000-0000-0000-000000000000}"/>
          </ac:spMkLst>
        </pc:spChg>
      </pc:sldChg>
      <pc:sldChg chg="modSp">
        <pc:chgData name="" userId="" providerId="" clId="Web-{4BDD4732-987E-4A26-9158-653A99EFC4D1}" dt="2018-09-25T21:14:50.729" v="6" actId="20577"/>
        <pc:sldMkLst>
          <pc:docMk/>
          <pc:sldMk cId="1165758526" sldId="447"/>
        </pc:sldMkLst>
        <pc:spChg chg="mod">
          <ac:chgData name="" userId="" providerId="" clId="Web-{4BDD4732-987E-4A26-9158-653A99EFC4D1}" dt="2018-09-25T21:14:50.729" v="6" actId="20577"/>
          <ac:spMkLst>
            <pc:docMk/>
            <pc:sldMk cId="1165758526" sldId="447"/>
            <ac:spMk id="4" creationId="{575D47C1-E4F3-46CE-B129-83AD434D26A1}"/>
          </ac:spMkLst>
        </pc:spChg>
      </pc:sldChg>
    </pc:docChg>
  </pc:docChgLst>
  <pc:docChgLst>
    <pc:chgData name="Trenidy Davis" userId="5432308_tp_dropbox" providerId="OAuth2" clId="{4A8EDB3B-6202-254C-87A5-6F6C24F48689}"/>
    <pc:docChg chg="modSld">
      <pc:chgData name="Trenidy Davis" userId="5432308_tp_dropbox" providerId="OAuth2" clId="{4A8EDB3B-6202-254C-87A5-6F6C24F48689}" dt="2018-09-05T22:38:46.814" v="8" actId="20577"/>
      <pc:docMkLst>
        <pc:docMk/>
      </pc:docMkLst>
      <pc:sldChg chg="modSp">
        <pc:chgData name="Trenidy Davis" userId="5432308_tp_dropbox" providerId="OAuth2" clId="{4A8EDB3B-6202-254C-87A5-6F6C24F48689}" dt="2018-09-05T22:38:46.814" v="8" actId="20577"/>
        <pc:sldMkLst>
          <pc:docMk/>
          <pc:sldMk cId="3431771064" sldId="425"/>
        </pc:sldMkLst>
        <pc:spChg chg="mod">
          <ac:chgData name="Trenidy Davis" userId="5432308_tp_dropbox" providerId="OAuth2" clId="{4A8EDB3B-6202-254C-87A5-6F6C24F48689}" dt="2018-09-05T22:38:46.814" v="8" actId="20577"/>
          <ac:spMkLst>
            <pc:docMk/>
            <pc:sldMk cId="3431771064" sldId="425"/>
            <ac:spMk id="4" creationId="{575D47C1-E4F3-46CE-B129-83AD434D26A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FCF982-B2F5-4413-A430-FF1D9EB209EA}" type="datetimeFigureOut">
              <a:rPr lang="en-US" smtClean="0"/>
              <a:t>3/18/2019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E03B18-F139-4B2C-9A44-4FF4F6AE68AC}" type="slidenum">
              <a:rPr lang="en-US" smtClean="0"/>
              <a:t>‹#›</a:t>
            </a:fld>
            <a:endParaRPr lang="en-US"/>
          </a:p>
        </p:txBody>
      </p:sp>
    </p:spTree>
    <p:extLst>
      <p:ext uri="{BB962C8B-B14F-4D97-AF65-F5344CB8AC3E}">
        <p14:creationId xmlns:p14="http://schemas.microsoft.com/office/powerpoint/2010/main" val="2149553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Adrian Rodgers.   Story… The Me I See, is the Me I’ll Be</a:t>
            </a:r>
          </a:p>
          <a:p>
            <a:endParaRPr lang="en-US" dirty="0"/>
          </a:p>
          <a:p>
            <a:r>
              <a:rPr lang="en-US" dirty="0"/>
              <a:t>He thought his emotions got away with him.</a:t>
            </a:r>
          </a:p>
        </p:txBody>
      </p:sp>
      <p:sp>
        <p:nvSpPr>
          <p:cNvPr id="4" name="Slide Number Placeholder 3"/>
          <p:cNvSpPr>
            <a:spLocks noGrp="1"/>
          </p:cNvSpPr>
          <p:nvPr>
            <p:ph type="sldNum" sz="quarter" idx="10"/>
          </p:nvPr>
        </p:nvSpPr>
        <p:spPr/>
        <p:txBody>
          <a:bodyPr/>
          <a:lstStyle/>
          <a:p>
            <a:fld id="{14E03B18-F139-4B2C-9A44-4FF4F6AE68AC}" type="slidenum">
              <a:rPr lang="en-US" smtClean="0"/>
              <a:t>1</a:t>
            </a:fld>
            <a:endParaRPr lang="en-US" dirty="0"/>
          </a:p>
        </p:txBody>
      </p:sp>
    </p:spTree>
    <p:extLst>
      <p:ext uri="{BB962C8B-B14F-4D97-AF65-F5344CB8AC3E}">
        <p14:creationId xmlns:p14="http://schemas.microsoft.com/office/powerpoint/2010/main" val="1307228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03B18-F139-4B2C-9A44-4FF4F6AE68A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1914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4</a:t>
            </a:fld>
            <a:endParaRPr lang="en-US" dirty="0">
              <a:solidFill>
                <a:prstClr val="black"/>
              </a:solidFill>
              <a:latin typeface="Calibri"/>
            </a:endParaRPr>
          </a:p>
        </p:txBody>
      </p:sp>
    </p:spTree>
    <p:extLst>
      <p:ext uri="{BB962C8B-B14F-4D97-AF65-F5344CB8AC3E}">
        <p14:creationId xmlns:p14="http://schemas.microsoft.com/office/powerpoint/2010/main" val="2519038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baseline="30000" dirty="0">
                <a:solidFill>
                  <a:schemeClr val="tx1"/>
                </a:solidFill>
                <a:effectLst/>
                <a:latin typeface="+mn-lt"/>
                <a:ea typeface="+mn-ea"/>
                <a:cs typeface="+mn-cs"/>
              </a:rPr>
              <a:t>We are emotional creatures</a:t>
            </a:r>
          </a:p>
          <a:p>
            <a:r>
              <a:rPr lang="en-US" sz="1200" b="1" i="0" kern="1200" baseline="30000" dirty="0">
                <a:solidFill>
                  <a:schemeClr val="tx1"/>
                </a:solidFill>
                <a:effectLst/>
                <a:latin typeface="+mn-lt"/>
                <a:ea typeface="+mn-ea"/>
                <a:cs typeface="+mn-cs"/>
              </a:rPr>
              <a:t>John 20:</a:t>
            </a:r>
          </a:p>
          <a:p>
            <a:r>
              <a:rPr lang="en-US" sz="1200" b="1" i="0" kern="1200" baseline="30000" dirty="0">
                <a:solidFill>
                  <a:schemeClr val="tx1"/>
                </a:solidFill>
                <a:effectLst/>
                <a:latin typeface="+mn-lt"/>
                <a:ea typeface="+mn-ea"/>
                <a:cs typeface="+mn-cs"/>
              </a:rPr>
              <a:t>11 </a:t>
            </a:r>
            <a:r>
              <a:rPr lang="en-US" sz="1200" b="0" i="0" kern="1200" dirty="0">
                <a:solidFill>
                  <a:schemeClr val="tx1"/>
                </a:solidFill>
                <a:effectLst/>
                <a:latin typeface="+mn-lt"/>
                <a:ea typeface="+mn-ea"/>
                <a:cs typeface="+mn-cs"/>
              </a:rPr>
              <a:t>Now Mary stood outside the tomb crying. As she wept, she bent over to look into the tomb </a:t>
            </a:r>
            <a:r>
              <a:rPr lang="en-US" sz="1200" b="1" i="0" kern="1200" baseline="30000" dirty="0">
                <a:solidFill>
                  <a:schemeClr val="tx1"/>
                </a:solidFill>
                <a:effectLst/>
                <a:latin typeface="+mn-lt"/>
                <a:ea typeface="+mn-ea"/>
                <a:cs typeface="+mn-cs"/>
              </a:rPr>
              <a:t>12 </a:t>
            </a:r>
            <a:r>
              <a:rPr lang="en-US" sz="1200" b="0" i="0" kern="1200" dirty="0">
                <a:solidFill>
                  <a:schemeClr val="tx1"/>
                </a:solidFill>
                <a:effectLst/>
                <a:latin typeface="+mn-lt"/>
                <a:ea typeface="+mn-ea"/>
                <a:cs typeface="+mn-cs"/>
              </a:rPr>
              <a:t>and saw two angels in white, seated where Jesus’ body had been, one at the head and the other at the foot.</a:t>
            </a:r>
          </a:p>
          <a:p>
            <a:r>
              <a:rPr lang="en-US" sz="1200" b="1" i="0" kern="1200" baseline="30000" dirty="0">
                <a:solidFill>
                  <a:schemeClr val="tx1"/>
                </a:solidFill>
                <a:effectLst/>
                <a:latin typeface="+mn-lt"/>
                <a:ea typeface="+mn-ea"/>
                <a:cs typeface="+mn-cs"/>
              </a:rPr>
              <a:t>13 </a:t>
            </a:r>
            <a:r>
              <a:rPr lang="en-US" sz="1200" b="0" i="0" kern="1200" dirty="0">
                <a:solidFill>
                  <a:schemeClr val="tx1"/>
                </a:solidFill>
                <a:effectLst/>
                <a:latin typeface="+mn-lt"/>
                <a:ea typeface="+mn-ea"/>
                <a:cs typeface="+mn-cs"/>
              </a:rPr>
              <a:t>They asked her, “Woman, why are you crying?”</a:t>
            </a:r>
          </a:p>
          <a:p>
            <a:r>
              <a:rPr lang="en-US" sz="1200" b="0" i="0" kern="1200" dirty="0">
                <a:solidFill>
                  <a:schemeClr val="tx1"/>
                </a:solidFill>
                <a:effectLst/>
                <a:latin typeface="+mn-lt"/>
                <a:ea typeface="+mn-ea"/>
                <a:cs typeface="+mn-cs"/>
              </a:rPr>
              <a:t>“They have taken my Lord away,” she said, “and I don’t know where they have put him.” </a:t>
            </a:r>
            <a:r>
              <a:rPr lang="en-US" sz="1200" b="1" i="0" kern="1200" baseline="30000" dirty="0">
                <a:solidFill>
                  <a:schemeClr val="tx1"/>
                </a:solidFill>
                <a:effectLst/>
                <a:latin typeface="+mn-lt"/>
                <a:ea typeface="+mn-ea"/>
                <a:cs typeface="+mn-cs"/>
              </a:rPr>
              <a:t>14 </a:t>
            </a:r>
            <a:r>
              <a:rPr lang="en-US" sz="1200" b="0" i="0" kern="1200" dirty="0">
                <a:solidFill>
                  <a:schemeClr val="tx1"/>
                </a:solidFill>
                <a:effectLst/>
                <a:latin typeface="+mn-lt"/>
                <a:ea typeface="+mn-ea"/>
                <a:cs typeface="+mn-cs"/>
              </a:rPr>
              <a:t>At this, she turned around and saw Jesus standing there, but she did not realize that it was Jesus.</a:t>
            </a:r>
          </a:p>
          <a:p>
            <a:r>
              <a:rPr lang="en-US" sz="1200" b="1" i="0" kern="1200" baseline="30000" dirty="0">
                <a:solidFill>
                  <a:schemeClr val="tx1"/>
                </a:solidFill>
                <a:effectLst/>
                <a:latin typeface="+mn-lt"/>
                <a:ea typeface="+mn-ea"/>
                <a:cs typeface="+mn-cs"/>
              </a:rPr>
              <a:t>15 </a:t>
            </a:r>
            <a:r>
              <a:rPr lang="en-US" sz="1200" b="0" i="0" kern="1200" dirty="0">
                <a:solidFill>
                  <a:schemeClr val="tx1"/>
                </a:solidFill>
                <a:effectLst/>
                <a:latin typeface="+mn-lt"/>
                <a:ea typeface="+mn-ea"/>
                <a:cs typeface="+mn-cs"/>
              </a:rPr>
              <a:t>He asked her, “Woman, why are you crying? Who is it you are looking for?”</a:t>
            </a:r>
          </a:p>
          <a:p>
            <a:r>
              <a:rPr lang="en-US" sz="1200" b="0" i="0" kern="1200" dirty="0">
                <a:solidFill>
                  <a:schemeClr val="tx1"/>
                </a:solidFill>
                <a:effectLst/>
                <a:latin typeface="+mn-lt"/>
                <a:ea typeface="+mn-ea"/>
                <a:cs typeface="+mn-cs"/>
              </a:rPr>
              <a:t>Thinking he was the gardener, she said, “Sir, if you have carried him away, tell me where you have put him, and I will get him.”</a:t>
            </a:r>
          </a:p>
          <a:p>
            <a:r>
              <a:rPr lang="en-US" sz="1200" b="1" i="0" kern="1200" baseline="30000" dirty="0">
                <a:solidFill>
                  <a:schemeClr val="tx1"/>
                </a:solidFill>
                <a:effectLst/>
                <a:latin typeface="+mn-lt"/>
                <a:ea typeface="+mn-ea"/>
                <a:cs typeface="+mn-cs"/>
              </a:rPr>
              <a:t>16 </a:t>
            </a:r>
            <a:r>
              <a:rPr lang="en-US" sz="1200" b="0" i="0" kern="1200" dirty="0">
                <a:solidFill>
                  <a:schemeClr val="tx1"/>
                </a:solidFill>
                <a:effectLst/>
                <a:latin typeface="+mn-lt"/>
                <a:ea typeface="+mn-ea"/>
                <a:cs typeface="+mn-cs"/>
              </a:rPr>
              <a:t>Jesus said to her, “Mary.”</a:t>
            </a:r>
          </a:p>
          <a:p>
            <a:r>
              <a:rPr lang="en-US" sz="1200" b="0" i="0" kern="1200" dirty="0">
                <a:solidFill>
                  <a:schemeClr val="tx1"/>
                </a:solidFill>
                <a:effectLst/>
                <a:latin typeface="+mn-lt"/>
                <a:ea typeface="+mn-ea"/>
                <a:cs typeface="+mn-cs"/>
              </a:rPr>
              <a:t>She turned toward him and cried out in Aramaic, “Rabboni!” (which means “Teacher”).</a:t>
            </a:r>
          </a:p>
          <a:p>
            <a:endParaRPr lang="en-US" dirty="0"/>
          </a:p>
        </p:txBody>
      </p:sp>
      <p:sp>
        <p:nvSpPr>
          <p:cNvPr id="4" name="Slide Number Placeholder 3"/>
          <p:cNvSpPr>
            <a:spLocks noGrp="1"/>
          </p:cNvSpPr>
          <p:nvPr>
            <p:ph type="sldNum" sz="quarter" idx="10"/>
          </p:nvPr>
        </p:nvSpPr>
        <p:spPr/>
        <p:txBody>
          <a:bodyPr/>
          <a:lstStyle/>
          <a:p>
            <a:fld id="{14E03B18-F139-4B2C-9A44-4FF4F6AE68AC}" type="slidenum">
              <a:rPr lang="en-US" smtClean="0"/>
              <a:t>5</a:t>
            </a:fld>
            <a:endParaRPr lang="en-US" dirty="0"/>
          </a:p>
        </p:txBody>
      </p:sp>
    </p:spTree>
    <p:extLst>
      <p:ext uri="{BB962C8B-B14F-4D97-AF65-F5344CB8AC3E}">
        <p14:creationId xmlns:p14="http://schemas.microsoft.com/office/powerpoint/2010/main" val="3624752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5458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app that will allow you to directly control you emotions.</a:t>
            </a:r>
          </a:p>
          <a:p>
            <a:endParaRPr lang="en-US" dirty="0"/>
          </a:p>
          <a:p>
            <a:r>
              <a:rPr lang="en-US" sz="1200" kern="1200" dirty="0">
                <a:solidFill>
                  <a:schemeClr val="tx1"/>
                </a:solidFill>
                <a:effectLst/>
                <a:latin typeface="+mn-lt"/>
                <a:ea typeface="+mn-ea"/>
                <a:cs typeface="+mn-cs"/>
              </a:rPr>
              <a:t>Although we can’t control emotions directly, what we feel is a general sense of the results of what we believe or CHOOSE to think.</a:t>
            </a:r>
          </a:p>
          <a:p>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4E03B18-F139-4B2C-9A44-4FF4F6AE68AC}" type="slidenum">
              <a:rPr lang="en-US" smtClean="0"/>
              <a:t>7</a:t>
            </a:fld>
            <a:endParaRPr lang="en-US" dirty="0"/>
          </a:p>
        </p:txBody>
      </p:sp>
    </p:spTree>
    <p:extLst>
      <p:ext uri="{BB962C8B-B14F-4D97-AF65-F5344CB8AC3E}">
        <p14:creationId xmlns:p14="http://schemas.microsoft.com/office/powerpoint/2010/main" val="3938357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Which one of these do you have direct control over?</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C(Circumstances)+B(Beliefs)=E(Feelings)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Example: Company downsizing.  You get an email saying you of a meeting schedule with your boss for the end of the week.  You get angry on Wednesday, Depressed on Thursday, Scared on Friday.  Congrats were giving you a raise.  Since your feelings are based falsehood you live in reality</a:t>
            </a:r>
          </a:p>
          <a:p>
            <a:endParaRPr lang="en-US" dirty="0"/>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8</a:t>
            </a:fld>
            <a:endParaRPr lang="en-US" dirty="0">
              <a:solidFill>
                <a:prstClr val="black"/>
              </a:solidFill>
              <a:latin typeface="Calibri"/>
            </a:endParaRPr>
          </a:p>
        </p:txBody>
      </p:sp>
    </p:spTree>
    <p:extLst>
      <p:ext uri="{BB962C8B-B14F-4D97-AF65-F5344CB8AC3E}">
        <p14:creationId xmlns:p14="http://schemas.microsoft.com/office/powerpoint/2010/main" val="423029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Which one of these do you have direct control over?</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C(Circumstances)+B(Beliefs)=E(Feelings)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Example: Company downsizing.  You get an email saying you of a meeting schedule with your boss for the end of the week.  You get angry on Wednesday, Depressed on Thursday, Scared on Friday.  Congrats were giving you a raise.  Since your feelings are based falsehood you live in reality</a:t>
            </a:r>
          </a:p>
          <a:p>
            <a:endParaRPr lang="en-US" dirty="0"/>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14</a:t>
            </a:fld>
            <a:endParaRPr lang="en-US" dirty="0">
              <a:solidFill>
                <a:prstClr val="black"/>
              </a:solidFill>
              <a:latin typeface="Calibri"/>
            </a:endParaRPr>
          </a:p>
        </p:txBody>
      </p:sp>
    </p:spTree>
    <p:extLst>
      <p:ext uri="{BB962C8B-B14F-4D97-AF65-F5344CB8AC3E}">
        <p14:creationId xmlns:p14="http://schemas.microsoft.com/office/powerpoint/2010/main" val="2751986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why we preach identity. This is why you must fight you feelings with words of truth.  We can’t do it for each other. WE must do war with thse emtions and thought and fight them with the WORD of TRUTH!</a:t>
            </a:r>
          </a:p>
        </p:txBody>
      </p:sp>
      <p:sp>
        <p:nvSpPr>
          <p:cNvPr id="4" name="Slide Number Placeholder 3"/>
          <p:cNvSpPr>
            <a:spLocks noGrp="1"/>
          </p:cNvSpPr>
          <p:nvPr>
            <p:ph type="sldNum" sz="quarter" idx="10"/>
          </p:nvPr>
        </p:nvSpPr>
        <p:spPr/>
        <p:txBody>
          <a:bodyPr/>
          <a:lstStyle/>
          <a:p>
            <a:fld id="{14E03B18-F139-4B2C-9A44-4FF4F6AE68AC}" type="slidenum">
              <a:rPr lang="en-US" smtClean="0"/>
              <a:t>15</a:t>
            </a:fld>
            <a:endParaRPr lang="en-US" dirty="0"/>
          </a:p>
        </p:txBody>
      </p:sp>
    </p:spTree>
    <p:extLst>
      <p:ext uri="{BB962C8B-B14F-4D97-AF65-F5344CB8AC3E}">
        <p14:creationId xmlns:p14="http://schemas.microsoft.com/office/powerpoint/2010/main" val="2411550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16</a:t>
            </a:fld>
            <a:endParaRPr lang="en-US" dirty="0"/>
          </a:p>
        </p:txBody>
      </p:sp>
    </p:spTree>
    <p:extLst>
      <p:ext uri="{BB962C8B-B14F-4D97-AF65-F5344CB8AC3E}">
        <p14:creationId xmlns:p14="http://schemas.microsoft.com/office/powerpoint/2010/main" val="488140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17</a:t>
            </a:fld>
            <a:endParaRPr lang="en-US" dirty="0">
              <a:solidFill>
                <a:prstClr val="black"/>
              </a:solidFill>
              <a:latin typeface="Calibri"/>
            </a:endParaRPr>
          </a:p>
        </p:txBody>
      </p:sp>
    </p:spTree>
    <p:extLst>
      <p:ext uri="{BB962C8B-B14F-4D97-AF65-F5344CB8AC3E}">
        <p14:creationId xmlns:p14="http://schemas.microsoft.com/office/powerpoint/2010/main" val="4081437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18</a:t>
            </a:fld>
            <a:endParaRPr lang="en-US" dirty="0"/>
          </a:p>
        </p:txBody>
      </p:sp>
    </p:spTree>
    <p:extLst>
      <p:ext uri="{BB962C8B-B14F-4D97-AF65-F5344CB8AC3E}">
        <p14:creationId xmlns:p14="http://schemas.microsoft.com/office/powerpoint/2010/main" val="26744130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19</a:t>
            </a:fld>
            <a:endParaRPr lang="en-US" dirty="0">
              <a:solidFill>
                <a:prstClr val="black"/>
              </a:solidFill>
              <a:latin typeface="Calibri"/>
            </a:endParaRPr>
          </a:p>
        </p:txBody>
      </p:sp>
    </p:spTree>
    <p:extLst>
      <p:ext uri="{BB962C8B-B14F-4D97-AF65-F5344CB8AC3E}">
        <p14:creationId xmlns:p14="http://schemas.microsoft.com/office/powerpoint/2010/main" val="2331685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20</a:t>
            </a:fld>
            <a:endParaRPr lang="en-US" dirty="0">
              <a:solidFill>
                <a:prstClr val="black"/>
              </a:solidFill>
              <a:latin typeface="Calibri"/>
            </a:endParaRPr>
          </a:p>
        </p:txBody>
      </p:sp>
    </p:spTree>
    <p:extLst>
      <p:ext uri="{BB962C8B-B14F-4D97-AF65-F5344CB8AC3E}">
        <p14:creationId xmlns:p14="http://schemas.microsoft.com/office/powerpoint/2010/main" val="3915617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baseline="30000" dirty="0">
                <a:solidFill>
                  <a:schemeClr val="tx1"/>
                </a:solidFill>
                <a:effectLst/>
                <a:latin typeface="+mn-lt"/>
                <a:ea typeface="+mn-ea"/>
                <a:cs typeface="+mn-cs"/>
              </a:rPr>
              <a:t>We are emotional creatures</a:t>
            </a:r>
          </a:p>
          <a:p>
            <a:r>
              <a:rPr lang="en-US" sz="1200" b="1" i="0" kern="1200" baseline="30000" dirty="0">
                <a:solidFill>
                  <a:schemeClr val="tx1"/>
                </a:solidFill>
                <a:effectLst/>
                <a:latin typeface="+mn-lt"/>
                <a:ea typeface="+mn-ea"/>
                <a:cs typeface="+mn-cs"/>
              </a:rPr>
              <a:t>John 20:</a:t>
            </a:r>
          </a:p>
          <a:p>
            <a:r>
              <a:rPr lang="en-US" sz="1200" b="1" i="0" kern="1200" baseline="30000" dirty="0">
                <a:solidFill>
                  <a:schemeClr val="tx1"/>
                </a:solidFill>
                <a:effectLst/>
                <a:latin typeface="+mn-lt"/>
                <a:ea typeface="+mn-ea"/>
                <a:cs typeface="+mn-cs"/>
              </a:rPr>
              <a:t>11 </a:t>
            </a:r>
            <a:r>
              <a:rPr lang="en-US" sz="1200" b="0" i="0" kern="1200" dirty="0">
                <a:solidFill>
                  <a:schemeClr val="tx1"/>
                </a:solidFill>
                <a:effectLst/>
                <a:latin typeface="+mn-lt"/>
                <a:ea typeface="+mn-ea"/>
                <a:cs typeface="+mn-cs"/>
              </a:rPr>
              <a:t>Now Mary stood outside the tomb crying. As she wept, she bent over to look into the tomb </a:t>
            </a:r>
            <a:r>
              <a:rPr lang="en-US" sz="1200" b="1" i="0" kern="1200" baseline="30000" dirty="0">
                <a:solidFill>
                  <a:schemeClr val="tx1"/>
                </a:solidFill>
                <a:effectLst/>
                <a:latin typeface="+mn-lt"/>
                <a:ea typeface="+mn-ea"/>
                <a:cs typeface="+mn-cs"/>
              </a:rPr>
              <a:t>12 </a:t>
            </a:r>
            <a:r>
              <a:rPr lang="en-US" sz="1200" b="0" i="0" kern="1200" dirty="0">
                <a:solidFill>
                  <a:schemeClr val="tx1"/>
                </a:solidFill>
                <a:effectLst/>
                <a:latin typeface="+mn-lt"/>
                <a:ea typeface="+mn-ea"/>
                <a:cs typeface="+mn-cs"/>
              </a:rPr>
              <a:t>and saw two angels in white, seated where Jesus’ body had been, one at the head and the other at the foot.</a:t>
            </a:r>
          </a:p>
          <a:p>
            <a:r>
              <a:rPr lang="en-US" sz="1200" b="1" i="0" kern="1200" baseline="30000" dirty="0">
                <a:solidFill>
                  <a:schemeClr val="tx1"/>
                </a:solidFill>
                <a:effectLst/>
                <a:latin typeface="+mn-lt"/>
                <a:ea typeface="+mn-ea"/>
                <a:cs typeface="+mn-cs"/>
              </a:rPr>
              <a:t>13 </a:t>
            </a:r>
            <a:r>
              <a:rPr lang="en-US" sz="1200" b="0" i="0" kern="1200" dirty="0">
                <a:solidFill>
                  <a:schemeClr val="tx1"/>
                </a:solidFill>
                <a:effectLst/>
                <a:latin typeface="+mn-lt"/>
                <a:ea typeface="+mn-ea"/>
                <a:cs typeface="+mn-cs"/>
              </a:rPr>
              <a:t>They asked her, “Woman, why are you crying?”</a:t>
            </a:r>
          </a:p>
          <a:p>
            <a:r>
              <a:rPr lang="en-US" sz="1200" b="0" i="0" kern="1200" dirty="0">
                <a:solidFill>
                  <a:schemeClr val="tx1"/>
                </a:solidFill>
                <a:effectLst/>
                <a:latin typeface="+mn-lt"/>
                <a:ea typeface="+mn-ea"/>
                <a:cs typeface="+mn-cs"/>
              </a:rPr>
              <a:t>“They have taken my Lord away,” she said, “and I don’t know where they have put him.” </a:t>
            </a:r>
            <a:r>
              <a:rPr lang="en-US" sz="1200" b="1" i="0" kern="1200" baseline="30000" dirty="0">
                <a:solidFill>
                  <a:schemeClr val="tx1"/>
                </a:solidFill>
                <a:effectLst/>
                <a:latin typeface="+mn-lt"/>
                <a:ea typeface="+mn-ea"/>
                <a:cs typeface="+mn-cs"/>
              </a:rPr>
              <a:t>14 </a:t>
            </a:r>
            <a:r>
              <a:rPr lang="en-US" sz="1200" b="0" i="0" kern="1200" dirty="0">
                <a:solidFill>
                  <a:schemeClr val="tx1"/>
                </a:solidFill>
                <a:effectLst/>
                <a:latin typeface="+mn-lt"/>
                <a:ea typeface="+mn-ea"/>
                <a:cs typeface="+mn-cs"/>
              </a:rPr>
              <a:t>At this, she turned around and saw Jesus standing there, but she did not realize that it was Jesus.</a:t>
            </a:r>
          </a:p>
          <a:p>
            <a:r>
              <a:rPr lang="en-US" sz="1200" b="1" i="0" kern="1200" baseline="30000" dirty="0">
                <a:solidFill>
                  <a:schemeClr val="tx1"/>
                </a:solidFill>
                <a:effectLst/>
                <a:latin typeface="+mn-lt"/>
                <a:ea typeface="+mn-ea"/>
                <a:cs typeface="+mn-cs"/>
              </a:rPr>
              <a:t>15 </a:t>
            </a:r>
            <a:r>
              <a:rPr lang="en-US" sz="1200" b="0" i="0" kern="1200" dirty="0">
                <a:solidFill>
                  <a:schemeClr val="tx1"/>
                </a:solidFill>
                <a:effectLst/>
                <a:latin typeface="+mn-lt"/>
                <a:ea typeface="+mn-ea"/>
                <a:cs typeface="+mn-cs"/>
              </a:rPr>
              <a:t>He asked her, “Woman, why are you crying? Who is it you are looking for?”</a:t>
            </a:r>
          </a:p>
          <a:p>
            <a:r>
              <a:rPr lang="en-US" sz="1200" b="0" i="0" kern="1200" dirty="0">
                <a:solidFill>
                  <a:schemeClr val="tx1"/>
                </a:solidFill>
                <a:effectLst/>
                <a:latin typeface="+mn-lt"/>
                <a:ea typeface="+mn-ea"/>
                <a:cs typeface="+mn-cs"/>
              </a:rPr>
              <a:t>Thinking he was the gardener, she said, “Sir, if you have carried him away, tell me where you have put him, and I will get him.”</a:t>
            </a:r>
          </a:p>
          <a:p>
            <a:r>
              <a:rPr lang="en-US" sz="1200" b="1" i="0" kern="1200" baseline="30000" dirty="0">
                <a:solidFill>
                  <a:schemeClr val="tx1"/>
                </a:solidFill>
                <a:effectLst/>
                <a:latin typeface="+mn-lt"/>
                <a:ea typeface="+mn-ea"/>
                <a:cs typeface="+mn-cs"/>
              </a:rPr>
              <a:t>16 </a:t>
            </a:r>
            <a:r>
              <a:rPr lang="en-US" sz="1200" b="0" i="0" kern="1200" dirty="0">
                <a:solidFill>
                  <a:schemeClr val="tx1"/>
                </a:solidFill>
                <a:effectLst/>
                <a:latin typeface="+mn-lt"/>
                <a:ea typeface="+mn-ea"/>
                <a:cs typeface="+mn-cs"/>
              </a:rPr>
              <a:t>Jesus said to her, “Mary.”</a:t>
            </a:r>
          </a:p>
          <a:p>
            <a:r>
              <a:rPr lang="en-US" sz="1200" b="0" i="0" kern="1200" dirty="0">
                <a:solidFill>
                  <a:schemeClr val="tx1"/>
                </a:solidFill>
                <a:effectLst/>
                <a:latin typeface="+mn-lt"/>
                <a:ea typeface="+mn-ea"/>
                <a:cs typeface="+mn-cs"/>
              </a:rPr>
              <a:t>She turned toward him and cried out in Aramaic, “Rabboni!” (which means “Teacher”).</a:t>
            </a:r>
          </a:p>
          <a:p>
            <a:endParaRPr lang="en-US" dirty="0"/>
          </a:p>
        </p:txBody>
      </p:sp>
      <p:sp>
        <p:nvSpPr>
          <p:cNvPr id="4" name="Slide Number Placeholder 3"/>
          <p:cNvSpPr>
            <a:spLocks noGrp="1"/>
          </p:cNvSpPr>
          <p:nvPr>
            <p:ph type="sldNum" sz="quarter" idx="10"/>
          </p:nvPr>
        </p:nvSpPr>
        <p:spPr/>
        <p:txBody>
          <a:bodyPr/>
          <a:lstStyle/>
          <a:p>
            <a:fld id="{14E03B18-F139-4B2C-9A44-4FF4F6AE68AC}" type="slidenum">
              <a:rPr lang="en-US" smtClean="0"/>
              <a:t>21</a:t>
            </a:fld>
            <a:endParaRPr lang="en-US" dirty="0"/>
          </a:p>
        </p:txBody>
      </p:sp>
    </p:spTree>
    <p:extLst>
      <p:ext uri="{BB962C8B-B14F-4D97-AF65-F5344CB8AC3E}">
        <p14:creationId xmlns:p14="http://schemas.microsoft.com/office/powerpoint/2010/main" val="19698132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1164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Which one of these do you have direct control over?</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C(Circumstances)+B(Beliefs)=E(Feelings)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Example: Company downsizing.  You get an email saying you of a meeting schedule with your boss for the end of the week.  You get angry on Wednesday, Depressed on Thursday, Scared on Friday.  Congrats were giving you a raise.  Since your feelings are based falsehood you live in reality</a:t>
            </a:r>
          </a:p>
          <a:p>
            <a:endParaRPr lang="en-US" dirty="0"/>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23</a:t>
            </a:fld>
            <a:endParaRPr lang="en-US" dirty="0">
              <a:solidFill>
                <a:prstClr val="black"/>
              </a:solidFill>
              <a:latin typeface="Calibri"/>
            </a:endParaRPr>
          </a:p>
        </p:txBody>
      </p:sp>
    </p:spTree>
    <p:extLst>
      <p:ext uri="{BB962C8B-B14F-4D97-AF65-F5344CB8AC3E}">
        <p14:creationId xmlns:p14="http://schemas.microsoft.com/office/powerpoint/2010/main" val="3042931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24</a:t>
            </a:fld>
            <a:endParaRPr lang="en-US">
              <a:solidFill>
                <a:prstClr val="black"/>
              </a:solidFill>
              <a:latin typeface="Calibri"/>
            </a:endParaRPr>
          </a:p>
        </p:txBody>
      </p:sp>
    </p:spTree>
    <p:extLst>
      <p:ext uri="{BB962C8B-B14F-4D97-AF65-F5344CB8AC3E}">
        <p14:creationId xmlns:p14="http://schemas.microsoft.com/office/powerpoint/2010/main" val="17717865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60606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049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65401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02073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2473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Psalm 109:6-15</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58564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9966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32</a:t>
            </a:fld>
            <a:endParaRPr lang="en-US" dirty="0"/>
          </a:p>
        </p:txBody>
      </p:sp>
    </p:spTree>
    <p:extLst>
      <p:ext uri="{BB962C8B-B14F-4D97-AF65-F5344CB8AC3E}">
        <p14:creationId xmlns:p14="http://schemas.microsoft.com/office/powerpoint/2010/main" val="11504682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33</a:t>
            </a:fld>
            <a:endParaRPr lang="en-US" dirty="0"/>
          </a:p>
        </p:txBody>
      </p:sp>
    </p:spTree>
    <p:extLst>
      <p:ext uri="{BB962C8B-B14F-4D97-AF65-F5344CB8AC3E}">
        <p14:creationId xmlns:p14="http://schemas.microsoft.com/office/powerpoint/2010/main" val="5582479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Recognize Shame</a:t>
            </a:r>
          </a:p>
        </p:txBody>
      </p:sp>
      <p:sp>
        <p:nvSpPr>
          <p:cNvPr id="4" name="Slide Number Placeholder 3"/>
          <p:cNvSpPr>
            <a:spLocks noGrp="1"/>
          </p:cNvSpPr>
          <p:nvPr>
            <p:ph type="sldNum" sz="quarter" idx="10"/>
          </p:nvPr>
        </p:nvSpPr>
        <p:spPr/>
        <p:txBody>
          <a:bodyPr/>
          <a:lstStyle/>
          <a:p>
            <a:fld id="{14E03B18-F139-4B2C-9A44-4FF4F6AE68AC}" type="slidenum">
              <a:rPr lang="en-US" smtClean="0"/>
              <a:t>34</a:t>
            </a:fld>
            <a:endParaRPr lang="en-US"/>
          </a:p>
        </p:txBody>
      </p:sp>
    </p:spTree>
    <p:extLst>
      <p:ext uri="{BB962C8B-B14F-4D97-AF65-F5344CB8AC3E}">
        <p14:creationId xmlns:p14="http://schemas.microsoft.com/office/powerpoint/2010/main" val="27010630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Recognize Guilt</a:t>
            </a:r>
          </a:p>
        </p:txBody>
      </p:sp>
      <p:sp>
        <p:nvSpPr>
          <p:cNvPr id="4" name="Slide Number Placeholder 3"/>
          <p:cNvSpPr>
            <a:spLocks noGrp="1"/>
          </p:cNvSpPr>
          <p:nvPr>
            <p:ph type="sldNum" sz="quarter" idx="10"/>
          </p:nvPr>
        </p:nvSpPr>
        <p:spPr/>
        <p:txBody>
          <a:bodyPr/>
          <a:lstStyle/>
          <a:p>
            <a:fld id="{14E03B18-F139-4B2C-9A44-4FF4F6AE68AC}" type="slidenum">
              <a:rPr lang="en-US" smtClean="0"/>
              <a:t>35</a:t>
            </a:fld>
            <a:endParaRPr lang="en-US"/>
          </a:p>
        </p:txBody>
      </p:sp>
    </p:spTree>
    <p:extLst>
      <p:ext uri="{BB962C8B-B14F-4D97-AF65-F5344CB8AC3E}">
        <p14:creationId xmlns:p14="http://schemas.microsoft.com/office/powerpoint/2010/main" val="13383753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E03B18-F139-4B2C-9A44-4FF4F6AE68AC}" type="slidenum">
              <a:rPr lang="en-US" smtClean="0"/>
              <a:t>36</a:t>
            </a:fld>
            <a:endParaRPr lang="en-US"/>
          </a:p>
        </p:txBody>
      </p:sp>
    </p:spTree>
    <p:extLst>
      <p:ext uri="{BB962C8B-B14F-4D97-AF65-F5344CB8AC3E}">
        <p14:creationId xmlns:p14="http://schemas.microsoft.com/office/powerpoint/2010/main" val="40224010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Recognize Fear</a:t>
            </a:r>
          </a:p>
        </p:txBody>
      </p:sp>
      <p:sp>
        <p:nvSpPr>
          <p:cNvPr id="4" name="Slide Number Placeholder 3"/>
          <p:cNvSpPr>
            <a:spLocks noGrp="1"/>
          </p:cNvSpPr>
          <p:nvPr>
            <p:ph type="sldNum" sz="quarter" idx="10"/>
          </p:nvPr>
        </p:nvSpPr>
        <p:spPr/>
        <p:txBody>
          <a:bodyPr/>
          <a:lstStyle/>
          <a:p>
            <a:fld id="{14E03B18-F139-4B2C-9A44-4FF4F6AE68AC}" type="slidenum">
              <a:rPr lang="en-US" smtClean="0"/>
              <a:t>37</a:t>
            </a:fld>
            <a:endParaRPr lang="en-US"/>
          </a:p>
        </p:txBody>
      </p:sp>
    </p:spTree>
    <p:extLst>
      <p:ext uri="{BB962C8B-B14F-4D97-AF65-F5344CB8AC3E}">
        <p14:creationId xmlns:p14="http://schemas.microsoft.com/office/powerpoint/2010/main" val="29747809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41</a:t>
            </a:fld>
            <a:endParaRPr lang="en-US" dirty="0"/>
          </a:p>
        </p:txBody>
      </p:sp>
    </p:spTree>
    <p:extLst>
      <p:ext uri="{BB962C8B-B14F-4D97-AF65-F5344CB8AC3E}">
        <p14:creationId xmlns:p14="http://schemas.microsoft.com/office/powerpoint/2010/main" val="27441674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 revealing God as Father.</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23914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43</a:t>
            </a:fld>
            <a:endParaRPr lang="en-US" dirty="0"/>
          </a:p>
        </p:txBody>
      </p:sp>
    </p:spTree>
    <p:extLst>
      <p:ext uri="{BB962C8B-B14F-4D97-AF65-F5344CB8AC3E}">
        <p14:creationId xmlns:p14="http://schemas.microsoft.com/office/powerpoint/2010/main" val="27797091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44</a:t>
            </a:fld>
            <a:endParaRPr lang="en-US" dirty="0"/>
          </a:p>
        </p:txBody>
      </p:sp>
    </p:spTree>
    <p:extLst>
      <p:ext uri="{BB962C8B-B14F-4D97-AF65-F5344CB8AC3E}">
        <p14:creationId xmlns:p14="http://schemas.microsoft.com/office/powerpoint/2010/main" val="39669112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48267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30187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A1D28-8691-4784-B52C-C8C79FFAAE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A51195-538A-4258-9CAD-95E2C57A77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B7177E-B442-4F78-BA0A-52EA202F219E}"/>
              </a:ext>
            </a:extLst>
          </p:cNvPr>
          <p:cNvSpPr>
            <a:spLocks noGrp="1"/>
          </p:cNvSpPr>
          <p:nvPr>
            <p:ph type="dt" sz="half" idx="10"/>
          </p:nvPr>
        </p:nvSpPr>
        <p:spPr/>
        <p:txBody>
          <a:bodyPr/>
          <a:lstStyle/>
          <a:p>
            <a:fld id="{12551079-BE47-416B-A88A-14EEA2FA2FA2}" type="datetimeFigureOut">
              <a:rPr lang="en-US" smtClean="0"/>
              <a:t>3/18/2019</a:t>
            </a:fld>
            <a:endParaRPr lang="en-US"/>
          </a:p>
        </p:txBody>
      </p:sp>
      <p:sp>
        <p:nvSpPr>
          <p:cNvPr id="5" name="Footer Placeholder 4">
            <a:extLst>
              <a:ext uri="{FF2B5EF4-FFF2-40B4-BE49-F238E27FC236}">
                <a16:creationId xmlns:a16="http://schemas.microsoft.com/office/drawing/2014/main" id="{601602B9-16B5-4823-9A70-77C69DDDB1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3E890D-1397-4C75-97C5-CDA6DFE25E8C}"/>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3433234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2DF19-EE26-4A43-93FE-B2A4F237C0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088092-4915-4EFC-9296-CA72CCED0A2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E25C7D-D8EB-4E2C-B513-4BA828E3BEEB}"/>
              </a:ext>
            </a:extLst>
          </p:cNvPr>
          <p:cNvSpPr>
            <a:spLocks noGrp="1"/>
          </p:cNvSpPr>
          <p:nvPr>
            <p:ph type="dt" sz="half" idx="10"/>
          </p:nvPr>
        </p:nvSpPr>
        <p:spPr/>
        <p:txBody>
          <a:bodyPr/>
          <a:lstStyle/>
          <a:p>
            <a:fld id="{12551079-BE47-416B-A88A-14EEA2FA2FA2}" type="datetimeFigureOut">
              <a:rPr lang="en-US" smtClean="0"/>
              <a:t>3/18/2019</a:t>
            </a:fld>
            <a:endParaRPr lang="en-US"/>
          </a:p>
        </p:txBody>
      </p:sp>
      <p:sp>
        <p:nvSpPr>
          <p:cNvPr id="5" name="Footer Placeholder 4">
            <a:extLst>
              <a:ext uri="{FF2B5EF4-FFF2-40B4-BE49-F238E27FC236}">
                <a16:creationId xmlns:a16="http://schemas.microsoft.com/office/drawing/2014/main" id="{019975EB-A6A2-43A2-B813-F32BA31629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F97CAC-C820-49F8-9DBD-631F1C7594E2}"/>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3285894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665D9-E623-4B43-B443-5221A35E1C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903E8F-1C5C-4CD3-B8AD-FAE167853C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55C6083-D702-4738-9971-89E66F1F6F40}"/>
              </a:ext>
            </a:extLst>
          </p:cNvPr>
          <p:cNvSpPr>
            <a:spLocks noGrp="1"/>
          </p:cNvSpPr>
          <p:nvPr>
            <p:ph type="dt" sz="half" idx="10"/>
          </p:nvPr>
        </p:nvSpPr>
        <p:spPr/>
        <p:txBody>
          <a:bodyPr/>
          <a:lstStyle/>
          <a:p>
            <a:fld id="{12551079-BE47-416B-A88A-14EEA2FA2FA2}" type="datetimeFigureOut">
              <a:rPr lang="en-US" smtClean="0"/>
              <a:t>3/18/2019</a:t>
            </a:fld>
            <a:endParaRPr lang="en-US"/>
          </a:p>
        </p:txBody>
      </p:sp>
      <p:sp>
        <p:nvSpPr>
          <p:cNvPr id="5" name="Footer Placeholder 4">
            <a:extLst>
              <a:ext uri="{FF2B5EF4-FFF2-40B4-BE49-F238E27FC236}">
                <a16:creationId xmlns:a16="http://schemas.microsoft.com/office/drawing/2014/main" id="{E70FB3D5-DA81-476C-B0F0-A196BA7FDE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368BFA-CE4B-479E-9E04-FD46461DCFF5}"/>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555132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C197F-7629-4D2E-8A19-16F64453E9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4E5DFA-3A18-4535-9507-D04FE596EA8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6C67A9-7445-49F1-88BB-6F42CBCE729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A001B2-4BD9-48D5-92BB-9B0406ED84A2}"/>
              </a:ext>
            </a:extLst>
          </p:cNvPr>
          <p:cNvSpPr>
            <a:spLocks noGrp="1"/>
          </p:cNvSpPr>
          <p:nvPr>
            <p:ph type="dt" sz="half" idx="10"/>
          </p:nvPr>
        </p:nvSpPr>
        <p:spPr/>
        <p:txBody>
          <a:bodyPr/>
          <a:lstStyle/>
          <a:p>
            <a:fld id="{12551079-BE47-416B-A88A-14EEA2FA2FA2}" type="datetimeFigureOut">
              <a:rPr lang="en-US" smtClean="0"/>
              <a:t>3/18/2019</a:t>
            </a:fld>
            <a:endParaRPr lang="en-US"/>
          </a:p>
        </p:txBody>
      </p:sp>
      <p:sp>
        <p:nvSpPr>
          <p:cNvPr id="6" name="Footer Placeholder 5">
            <a:extLst>
              <a:ext uri="{FF2B5EF4-FFF2-40B4-BE49-F238E27FC236}">
                <a16:creationId xmlns:a16="http://schemas.microsoft.com/office/drawing/2014/main" id="{3697859B-4D17-4D77-890A-E83A039E5F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7C5881-238F-45A7-8604-7C334B69F55E}"/>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2934057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6F114-A74D-4586-9D61-F6FD4C118E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9C49EE-8D89-4256-A5E4-E20640D84A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EDA1835-7F30-4844-A2F8-5729F24CC4B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D1D47E-548D-4CDC-AD1E-B1AB3FA473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3D457C1-ADEB-4D32-ACA0-4AD541F4606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1A0FA7-3391-4334-81A6-434328F4CB94}"/>
              </a:ext>
            </a:extLst>
          </p:cNvPr>
          <p:cNvSpPr>
            <a:spLocks noGrp="1"/>
          </p:cNvSpPr>
          <p:nvPr>
            <p:ph type="dt" sz="half" idx="10"/>
          </p:nvPr>
        </p:nvSpPr>
        <p:spPr/>
        <p:txBody>
          <a:bodyPr/>
          <a:lstStyle/>
          <a:p>
            <a:fld id="{12551079-BE47-416B-A88A-14EEA2FA2FA2}" type="datetimeFigureOut">
              <a:rPr lang="en-US" smtClean="0"/>
              <a:t>3/18/2019</a:t>
            </a:fld>
            <a:endParaRPr lang="en-US"/>
          </a:p>
        </p:txBody>
      </p:sp>
      <p:sp>
        <p:nvSpPr>
          <p:cNvPr id="8" name="Footer Placeholder 7">
            <a:extLst>
              <a:ext uri="{FF2B5EF4-FFF2-40B4-BE49-F238E27FC236}">
                <a16:creationId xmlns:a16="http://schemas.microsoft.com/office/drawing/2014/main" id="{696AA2B5-6FCC-4D83-AEC7-CC0101FBF7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EFE4337-D5C2-4DBE-B1F4-4F12A5A9B0C0}"/>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1830061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95431-5B1B-45F2-B61A-A53E272086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0EB5C2-46B2-417E-9327-E15D4F74F710}"/>
              </a:ext>
            </a:extLst>
          </p:cNvPr>
          <p:cNvSpPr>
            <a:spLocks noGrp="1"/>
          </p:cNvSpPr>
          <p:nvPr>
            <p:ph type="dt" sz="half" idx="10"/>
          </p:nvPr>
        </p:nvSpPr>
        <p:spPr/>
        <p:txBody>
          <a:bodyPr/>
          <a:lstStyle/>
          <a:p>
            <a:fld id="{12551079-BE47-416B-A88A-14EEA2FA2FA2}" type="datetimeFigureOut">
              <a:rPr lang="en-US" smtClean="0"/>
              <a:t>3/18/2019</a:t>
            </a:fld>
            <a:endParaRPr lang="en-US"/>
          </a:p>
        </p:txBody>
      </p:sp>
      <p:sp>
        <p:nvSpPr>
          <p:cNvPr id="4" name="Footer Placeholder 3">
            <a:extLst>
              <a:ext uri="{FF2B5EF4-FFF2-40B4-BE49-F238E27FC236}">
                <a16:creationId xmlns:a16="http://schemas.microsoft.com/office/drawing/2014/main" id="{E5F9DC72-0AB0-452C-9FB5-BD757CC954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D74C4E-5221-4A58-A6E7-84C7E3272D7E}"/>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1649884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502868-2865-4891-82B8-7C1AF8ADFBA9}"/>
              </a:ext>
            </a:extLst>
          </p:cNvPr>
          <p:cNvSpPr>
            <a:spLocks noGrp="1"/>
          </p:cNvSpPr>
          <p:nvPr>
            <p:ph type="dt" sz="half" idx="10"/>
          </p:nvPr>
        </p:nvSpPr>
        <p:spPr/>
        <p:txBody>
          <a:bodyPr/>
          <a:lstStyle/>
          <a:p>
            <a:fld id="{12551079-BE47-416B-A88A-14EEA2FA2FA2}" type="datetimeFigureOut">
              <a:rPr lang="en-US" smtClean="0"/>
              <a:t>3/18/2019</a:t>
            </a:fld>
            <a:endParaRPr lang="en-US"/>
          </a:p>
        </p:txBody>
      </p:sp>
      <p:sp>
        <p:nvSpPr>
          <p:cNvPr id="3" name="Footer Placeholder 2">
            <a:extLst>
              <a:ext uri="{FF2B5EF4-FFF2-40B4-BE49-F238E27FC236}">
                <a16:creationId xmlns:a16="http://schemas.microsoft.com/office/drawing/2014/main" id="{3BE6F35D-277A-4D27-ABC0-8515BF3866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8539D1-4EC1-434C-8897-437F26DC8311}"/>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572675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6EF57-03A6-4921-AB58-718CD51697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86DD3E-6534-4CD7-9226-0039BEA91A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D70C50-9010-4BEF-B366-37308F19A4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C74C783-55D2-40B4-89B4-174E3D5B0E5D}"/>
              </a:ext>
            </a:extLst>
          </p:cNvPr>
          <p:cNvSpPr>
            <a:spLocks noGrp="1"/>
          </p:cNvSpPr>
          <p:nvPr>
            <p:ph type="dt" sz="half" idx="10"/>
          </p:nvPr>
        </p:nvSpPr>
        <p:spPr/>
        <p:txBody>
          <a:bodyPr/>
          <a:lstStyle/>
          <a:p>
            <a:fld id="{12551079-BE47-416B-A88A-14EEA2FA2FA2}" type="datetimeFigureOut">
              <a:rPr lang="en-US" smtClean="0"/>
              <a:t>3/18/2019</a:t>
            </a:fld>
            <a:endParaRPr lang="en-US"/>
          </a:p>
        </p:txBody>
      </p:sp>
      <p:sp>
        <p:nvSpPr>
          <p:cNvPr id="6" name="Footer Placeholder 5">
            <a:extLst>
              <a:ext uri="{FF2B5EF4-FFF2-40B4-BE49-F238E27FC236}">
                <a16:creationId xmlns:a16="http://schemas.microsoft.com/office/drawing/2014/main" id="{E56EAC5A-A5E7-47F4-80B0-70778C79A6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FCD437-E38F-413D-8502-5981263F16E8}"/>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3908413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259B3-670C-4723-A137-5E032397FE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DEF1C9-5AA8-4FC4-9739-604569B289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35C5ADA-6E9B-4EF2-B35F-9A256C9E98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49A3149-E0BF-48F5-A7BA-AE29FC76B9B9}"/>
              </a:ext>
            </a:extLst>
          </p:cNvPr>
          <p:cNvSpPr>
            <a:spLocks noGrp="1"/>
          </p:cNvSpPr>
          <p:nvPr>
            <p:ph type="dt" sz="half" idx="10"/>
          </p:nvPr>
        </p:nvSpPr>
        <p:spPr/>
        <p:txBody>
          <a:bodyPr/>
          <a:lstStyle/>
          <a:p>
            <a:fld id="{12551079-BE47-416B-A88A-14EEA2FA2FA2}" type="datetimeFigureOut">
              <a:rPr lang="en-US" smtClean="0"/>
              <a:t>3/18/2019</a:t>
            </a:fld>
            <a:endParaRPr lang="en-US"/>
          </a:p>
        </p:txBody>
      </p:sp>
      <p:sp>
        <p:nvSpPr>
          <p:cNvPr id="6" name="Footer Placeholder 5">
            <a:extLst>
              <a:ext uri="{FF2B5EF4-FFF2-40B4-BE49-F238E27FC236}">
                <a16:creationId xmlns:a16="http://schemas.microsoft.com/office/drawing/2014/main" id="{63A6352E-00EA-4F5E-9F9B-9EC5F967C7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919CF8-3700-4850-B74F-04D3C5B999FD}"/>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1284395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8E66D-6E33-4704-95A9-C9E9DFF133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274616-B25C-400B-BBB5-E4B3CB34949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9CDF4B-0C62-45E7-AFC9-35F9BE4CBC21}"/>
              </a:ext>
            </a:extLst>
          </p:cNvPr>
          <p:cNvSpPr>
            <a:spLocks noGrp="1"/>
          </p:cNvSpPr>
          <p:nvPr>
            <p:ph type="dt" sz="half" idx="10"/>
          </p:nvPr>
        </p:nvSpPr>
        <p:spPr/>
        <p:txBody>
          <a:bodyPr/>
          <a:lstStyle/>
          <a:p>
            <a:fld id="{12551079-BE47-416B-A88A-14EEA2FA2FA2}" type="datetimeFigureOut">
              <a:rPr lang="en-US" smtClean="0"/>
              <a:t>3/18/2019</a:t>
            </a:fld>
            <a:endParaRPr lang="en-US"/>
          </a:p>
        </p:txBody>
      </p:sp>
      <p:sp>
        <p:nvSpPr>
          <p:cNvPr id="5" name="Footer Placeholder 4">
            <a:extLst>
              <a:ext uri="{FF2B5EF4-FFF2-40B4-BE49-F238E27FC236}">
                <a16:creationId xmlns:a16="http://schemas.microsoft.com/office/drawing/2014/main" id="{1FC7E931-1339-4999-AD7A-07F1668EAC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6F7A0C-A0B2-48B0-8E0C-F6AA9F775ACC}"/>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3452939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29752D-92AC-4291-B5B5-83553A2705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35F748-4155-4055-BB9B-EB784D8CE65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2377DD-E9CE-4B1E-91DF-383076976F3A}"/>
              </a:ext>
            </a:extLst>
          </p:cNvPr>
          <p:cNvSpPr>
            <a:spLocks noGrp="1"/>
          </p:cNvSpPr>
          <p:nvPr>
            <p:ph type="dt" sz="half" idx="10"/>
          </p:nvPr>
        </p:nvSpPr>
        <p:spPr/>
        <p:txBody>
          <a:bodyPr/>
          <a:lstStyle/>
          <a:p>
            <a:fld id="{12551079-BE47-416B-A88A-14EEA2FA2FA2}" type="datetimeFigureOut">
              <a:rPr lang="en-US" smtClean="0"/>
              <a:t>3/18/2019</a:t>
            </a:fld>
            <a:endParaRPr lang="en-US"/>
          </a:p>
        </p:txBody>
      </p:sp>
      <p:sp>
        <p:nvSpPr>
          <p:cNvPr id="5" name="Footer Placeholder 4">
            <a:extLst>
              <a:ext uri="{FF2B5EF4-FFF2-40B4-BE49-F238E27FC236}">
                <a16:creationId xmlns:a16="http://schemas.microsoft.com/office/drawing/2014/main" id="{AE6C2927-3A63-4382-B7FC-66DD50DB0E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A2DE2E-FF40-4F65-9033-977226BBD936}"/>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3378319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3/18/2019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41408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3/18/2019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02807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3/18/2019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08842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3/18/2019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52032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3/18/2019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2758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3/18/2019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7364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3/18/2019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3570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3/18/2019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59940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3/18/2019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26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3/18/2019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59220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3/18/2019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80227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8BC6F2-264B-43B3-B58E-D83CA94C5C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83785D-78E4-41BF-826C-E472007938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9B6ED6-D370-445F-BDE0-B94DB1217B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551079-BE47-416B-A88A-14EEA2FA2FA2}" type="datetimeFigureOut">
              <a:rPr lang="en-US" smtClean="0"/>
              <a:t>3/18/2019</a:t>
            </a:fld>
            <a:endParaRPr lang="en-US"/>
          </a:p>
        </p:txBody>
      </p:sp>
      <p:sp>
        <p:nvSpPr>
          <p:cNvPr id="5" name="Footer Placeholder 4">
            <a:extLst>
              <a:ext uri="{FF2B5EF4-FFF2-40B4-BE49-F238E27FC236}">
                <a16:creationId xmlns:a16="http://schemas.microsoft.com/office/drawing/2014/main" id="{DC5BFBC4-CBF7-4E4D-B973-224AFE1A6D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A88FC9B-46DF-4A52-87B4-4D6131F513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002AA-8EF4-46B1-9294-8A7021AD6825}" type="slidenum">
              <a:rPr lang="en-US" smtClean="0"/>
              <a:t>‹#›</a:t>
            </a:fld>
            <a:endParaRPr lang="en-US"/>
          </a:p>
        </p:txBody>
      </p:sp>
    </p:spTree>
    <p:extLst>
      <p:ext uri="{BB962C8B-B14F-4D97-AF65-F5344CB8AC3E}">
        <p14:creationId xmlns:p14="http://schemas.microsoft.com/office/powerpoint/2010/main" val="31244638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E3C2F32-332F-48B5-9A78-10B79C5521B0}" type="datetimeFigureOut">
              <a:rPr lang="en-US" smtClean="0">
                <a:solidFill>
                  <a:prstClr val="black">
                    <a:tint val="75000"/>
                  </a:prstClr>
                </a:solidFill>
                <a:latin typeface="Calibri"/>
              </a:rPr>
              <a:pPr/>
              <a:t>3/18/2019</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608497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C14C4-A7AE-47ED-A645-2291505A2DB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1D85AA0-85EE-4AA7-8B5A-E248F6F144E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7C842BB1-F637-496A-98EF-A1C02EF757D3}"/>
              </a:ext>
            </a:extLst>
          </p:cNvPr>
          <p:cNvPicPr>
            <a:picLocks noChangeAspect="1"/>
          </p:cNvPicPr>
          <p:nvPr/>
        </p:nvPicPr>
        <p:blipFill>
          <a:blip r:embed="rId3"/>
          <a:stretch>
            <a:fillRect/>
          </a:stretch>
        </p:blipFill>
        <p:spPr>
          <a:xfrm>
            <a:off x="0" y="19319"/>
            <a:ext cx="12192000" cy="6819362"/>
          </a:xfrm>
          <a:prstGeom prst="rect">
            <a:avLst/>
          </a:prstGeom>
        </p:spPr>
      </p:pic>
      <p:sp>
        <p:nvSpPr>
          <p:cNvPr id="5" name="TextBox 4">
            <a:extLst>
              <a:ext uri="{FF2B5EF4-FFF2-40B4-BE49-F238E27FC236}">
                <a16:creationId xmlns:a16="http://schemas.microsoft.com/office/drawing/2014/main" id="{8A251EBC-A339-4620-9234-65AEFC4EFBDA}"/>
              </a:ext>
            </a:extLst>
          </p:cNvPr>
          <p:cNvSpPr txBox="1"/>
          <p:nvPr/>
        </p:nvSpPr>
        <p:spPr>
          <a:xfrm>
            <a:off x="925285" y="5133749"/>
            <a:ext cx="1698172" cy="584775"/>
          </a:xfrm>
          <a:prstGeom prst="rect">
            <a:avLst/>
          </a:prstGeom>
          <a:noFill/>
        </p:spPr>
        <p:txBody>
          <a:bodyPr wrap="square" rtlCol="0">
            <a:spAutoFit/>
          </a:bodyPr>
          <a:lstStyle/>
          <a:p>
            <a:r>
              <a:rPr lang="en-US" sz="3200" dirty="0"/>
              <a:t>Page 95 </a:t>
            </a:r>
          </a:p>
        </p:txBody>
      </p:sp>
    </p:spTree>
    <p:extLst>
      <p:ext uri="{BB962C8B-B14F-4D97-AF65-F5344CB8AC3E}">
        <p14:creationId xmlns:p14="http://schemas.microsoft.com/office/powerpoint/2010/main" val="3013198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54983"/>
            <a:ext cx="12192000" cy="5509200"/>
          </a:xfrm>
          <a:prstGeom prst="rect">
            <a:avLst/>
          </a:prstGeom>
        </p:spPr>
        <p:txBody>
          <a:bodyPr wrap="square">
            <a:spAutoFit/>
          </a:bodyPr>
          <a:lstStyle/>
          <a:p>
            <a:pPr lvl="0"/>
            <a:r>
              <a:rPr lang="en-US" sz="4400" dirty="0">
                <a:solidFill>
                  <a:srgbClr val="222222"/>
                </a:solidFill>
                <a:latin typeface="Arial" panose="020B0604020202020204" pitchFamily="34" charset="0"/>
              </a:rPr>
              <a:t>Heavenly Father, too often I have allowed my emotions to rule my life. The truth is that you care for me, so tonight I choose to trust you and to cast all of my anxieties on you (1 Peter 5:7). </a:t>
            </a:r>
          </a:p>
          <a:p>
            <a:pPr lvl="0"/>
            <a:r>
              <a:rPr lang="en-US" sz="4400" dirty="0">
                <a:solidFill>
                  <a:srgbClr val="222222"/>
                </a:solidFill>
                <a:latin typeface="Arial" panose="020B0604020202020204" pitchFamily="34" charset="0"/>
              </a:rPr>
              <a:t>I recall to my mind that you are for me and not against me (Romans 8:31) . I now focus my attention on your love for me and the power of your promises. 		   In Jesus Name, Amen</a:t>
            </a:r>
            <a:endParaRPr kumimoji="0" lang="en-US" sz="4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902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60A99-C796-40D0-8BF1-2E20F32BB6C1}"/>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5869BC1-D05F-496B-947F-BADEAE350A3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2025677-4F7D-4FF9-9CA2-5A427B8F164E}"/>
              </a:ext>
            </a:extLst>
          </p:cNvPr>
          <p:cNvPicPr>
            <a:picLocks noChangeAspect="1"/>
          </p:cNvPicPr>
          <p:nvPr/>
        </p:nvPicPr>
        <p:blipFill>
          <a:blip r:embed="rId2"/>
          <a:stretch>
            <a:fillRect/>
          </a:stretch>
        </p:blipFill>
        <p:spPr>
          <a:xfrm>
            <a:off x="0" y="9137"/>
            <a:ext cx="12192000" cy="6839725"/>
          </a:xfrm>
          <a:prstGeom prst="rect">
            <a:avLst/>
          </a:prstGeom>
        </p:spPr>
      </p:pic>
    </p:spTree>
    <p:extLst>
      <p:ext uri="{BB962C8B-B14F-4D97-AF65-F5344CB8AC3E}">
        <p14:creationId xmlns:p14="http://schemas.microsoft.com/office/powerpoint/2010/main" val="3597613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141514" y="718456"/>
            <a:ext cx="11908972" cy="8186857"/>
          </a:xfrm>
          <a:prstGeom prst="rect">
            <a:avLst/>
          </a:prstGeom>
        </p:spPr>
        <p:txBody>
          <a:bodyPr wrap="square" anchor="t">
            <a:spAutoFit/>
          </a:bodyPr>
          <a:lstStyle/>
          <a:p>
            <a:pPr algn="ctr" defTabSz="1219170"/>
            <a:r>
              <a:rPr lang="en-US" sz="5400" dirty="0">
                <a:solidFill>
                  <a:prstClr val="black"/>
                </a:solidFill>
                <a:latin typeface="Calibri"/>
              </a:rPr>
              <a:t>The Bible Describes God with Emotional Language</a:t>
            </a:r>
          </a:p>
          <a:p>
            <a:pPr algn="ctr" defTabSz="1219170"/>
            <a:endParaRPr lang="en-US" sz="5400" dirty="0">
              <a:solidFill>
                <a:prstClr val="black"/>
              </a:solidFill>
              <a:latin typeface="Calibri"/>
            </a:endParaRPr>
          </a:p>
          <a:p>
            <a:pPr marL="685800" indent="-685800" algn="ctr" defTabSz="1219170">
              <a:buFont typeface="Arial" panose="020B0604020202020204" pitchFamily="34" charset="0"/>
              <a:buChar char="•"/>
            </a:pPr>
            <a:r>
              <a:rPr lang="en-US" sz="5400" dirty="0">
                <a:solidFill>
                  <a:prstClr val="black"/>
                </a:solidFill>
                <a:latin typeface="Calibri"/>
              </a:rPr>
              <a:t>God is a </a:t>
            </a:r>
            <a:r>
              <a:rPr lang="en-US" sz="5400" i="1" dirty="0">
                <a:solidFill>
                  <a:prstClr val="black"/>
                </a:solidFill>
                <a:latin typeface="Calibri"/>
              </a:rPr>
              <a:t>jealous</a:t>
            </a:r>
            <a:r>
              <a:rPr lang="en-US" sz="5400" dirty="0">
                <a:solidFill>
                  <a:prstClr val="black"/>
                </a:solidFill>
                <a:latin typeface="Calibri"/>
              </a:rPr>
              <a:t> God (Ex 34:14)</a:t>
            </a:r>
          </a:p>
          <a:p>
            <a:pPr marL="685800" indent="-685800" algn="ctr" defTabSz="1219170">
              <a:buFont typeface="Arial" panose="020B0604020202020204" pitchFamily="34" charset="0"/>
              <a:buChar char="•"/>
            </a:pPr>
            <a:r>
              <a:rPr lang="en-US" sz="5400" dirty="0">
                <a:solidFill>
                  <a:prstClr val="black"/>
                </a:solidFill>
                <a:latin typeface="Calibri"/>
              </a:rPr>
              <a:t>You can </a:t>
            </a:r>
            <a:r>
              <a:rPr lang="en-US" sz="5400" i="1" dirty="0">
                <a:solidFill>
                  <a:prstClr val="black"/>
                </a:solidFill>
                <a:latin typeface="Calibri"/>
              </a:rPr>
              <a:t>grieve</a:t>
            </a:r>
            <a:r>
              <a:rPr lang="en-US" sz="5400" dirty="0">
                <a:solidFill>
                  <a:prstClr val="black"/>
                </a:solidFill>
                <a:latin typeface="Calibri"/>
              </a:rPr>
              <a:t> the Holy Spirit (Eph 4:30</a:t>
            </a:r>
          </a:p>
          <a:p>
            <a:pPr marL="685800" indent="-685800" algn="ctr" defTabSz="1219170">
              <a:buFont typeface="Arial" panose="020B0604020202020204" pitchFamily="34" charset="0"/>
              <a:buChar char="•"/>
            </a:pPr>
            <a:r>
              <a:rPr lang="en-US" sz="5400" dirty="0">
                <a:solidFill>
                  <a:prstClr val="black"/>
                </a:solidFill>
                <a:latin typeface="Calibri"/>
              </a:rPr>
              <a:t>Jesus </a:t>
            </a:r>
            <a:r>
              <a:rPr lang="en-US" sz="5400" i="1" dirty="0">
                <a:solidFill>
                  <a:prstClr val="black"/>
                </a:solidFill>
                <a:latin typeface="Calibri"/>
              </a:rPr>
              <a:t>wept</a:t>
            </a:r>
            <a:r>
              <a:rPr lang="en-US" sz="5400" dirty="0">
                <a:solidFill>
                  <a:prstClr val="black"/>
                </a:solidFill>
                <a:latin typeface="Calibri"/>
              </a:rPr>
              <a:t> (John 11:35)</a:t>
            </a:r>
          </a:p>
          <a:p>
            <a:pPr algn="ctr" defTabSz="1219170"/>
            <a:endParaRPr lang="en-US" sz="4000" dirty="0">
              <a:solidFill>
                <a:prstClr val="black"/>
              </a:solidFill>
              <a:latin typeface="Calibri"/>
            </a:endParaRPr>
          </a:p>
          <a:p>
            <a:pPr algn="ctr" defTabSz="1219170"/>
            <a:endParaRPr lang="en-US" sz="5400" dirty="0">
              <a:solidFill>
                <a:prstClr val="black"/>
              </a:solidFill>
              <a:latin typeface="Calibri"/>
            </a:endParaRPr>
          </a:p>
          <a:p>
            <a:pPr algn="ctr" defTabSz="1219170"/>
            <a:br>
              <a:rPr lang="en-US" sz="5400" dirty="0">
                <a:solidFill>
                  <a:prstClr val="black"/>
                </a:solidFill>
                <a:latin typeface="Calibri"/>
              </a:rPr>
            </a:br>
            <a:endParaRPr lang="en-US" sz="5400" dirty="0">
              <a:solidFill>
                <a:prstClr val="black"/>
              </a:solidFill>
              <a:latin typeface="Calibri"/>
            </a:endParaRPr>
          </a:p>
        </p:txBody>
      </p:sp>
    </p:spTree>
    <p:extLst>
      <p:ext uri="{BB962C8B-B14F-4D97-AF65-F5344CB8AC3E}">
        <p14:creationId xmlns:p14="http://schemas.microsoft.com/office/powerpoint/2010/main" val="2632245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CEEA3-4F30-4BC3-B5E6-2E80B2B0558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983B7897-B61F-44AF-A147-2EE706D69B54}"/>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E5BAB9E4-9733-4E50-A3B4-B2EEA6953198}"/>
              </a:ext>
            </a:extLst>
          </p:cNvPr>
          <p:cNvPicPr>
            <a:picLocks noChangeAspect="1"/>
          </p:cNvPicPr>
          <p:nvPr/>
        </p:nvPicPr>
        <p:blipFill>
          <a:blip r:embed="rId3"/>
          <a:stretch>
            <a:fillRect/>
          </a:stretch>
        </p:blipFill>
        <p:spPr>
          <a:xfrm>
            <a:off x="0" y="14096"/>
            <a:ext cx="12192000" cy="6829807"/>
          </a:xfrm>
          <a:prstGeom prst="rect">
            <a:avLst/>
          </a:prstGeom>
        </p:spPr>
      </p:pic>
    </p:spTree>
    <p:extLst>
      <p:ext uri="{BB962C8B-B14F-4D97-AF65-F5344CB8AC3E}">
        <p14:creationId xmlns:p14="http://schemas.microsoft.com/office/powerpoint/2010/main" val="3023587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1083153" y="936172"/>
            <a:ext cx="10237990" cy="8956298"/>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a:ea typeface="+mn-ea"/>
                <a:cs typeface="+mn-cs"/>
              </a:rPr>
              <a:t>“If what you believe does not reflect the truth, then what you feel won’t reflect reality.”</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9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br>
              <a:rPr kumimoji="0" lang="en-US" sz="9600" b="0" i="0" u="none" strike="noStrike" kern="1200" cap="none" spc="0" normalizeH="0" baseline="0" noProof="0" dirty="0">
                <a:ln>
                  <a:noFill/>
                </a:ln>
                <a:solidFill>
                  <a:prstClr val="black"/>
                </a:solidFill>
                <a:effectLst/>
                <a:uLnTx/>
                <a:uFillTx/>
                <a:latin typeface="Calibri"/>
                <a:ea typeface="+mn-ea"/>
                <a:cs typeface="+mn-cs"/>
              </a:rPr>
            </a:br>
            <a:endParaRPr kumimoji="0" lang="en-US" sz="9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1702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81513-1C3D-40C2-8247-8346317128F3}"/>
              </a:ext>
            </a:extLst>
          </p:cNvPr>
          <p:cNvSpPr>
            <a:spLocks noGrp="1"/>
          </p:cNvSpPr>
          <p:nvPr>
            <p:ph type="title"/>
          </p:nvPr>
        </p:nvSpPr>
        <p:spPr>
          <a:xfrm>
            <a:off x="609600" y="448811"/>
            <a:ext cx="10972800" cy="1143000"/>
          </a:xfrm>
        </p:spPr>
        <p:txBody>
          <a:bodyPr/>
          <a:lstStyle/>
          <a:p>
            <a:r>
              <a:rPr lang="en-US" sz="5850" dirty="0"/>
              <a:t>There Are No Apps for Emotions</a:t>
            </a:r>
          </a:p>
        </p:txBody>
      </p:sp>
      <p:pic>
        <p:nvPicPr>
          <p:cNvPr id="1026" name="Picture 2" descr="Image result for there is an app for that">
            <a:extLst>
              <a:ext uri="{FF2B5EF4-FFF2-40B4-BE49-F238E27FC236}">
                <a16:creationId xmlns:a16="http://schemas.microsoft.com/office/drawing/2014/main" id="{2A3FE4FD-334D-492D-B6DF-53BE6E3E06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115" y="1513114"/>
            <a:ext cx="9501868" cy="4784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169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87086" y="1523098"/>
            <a:ext cx="12017828" cy="7879080"/>
          </a:xfrm>
          <a:prstGeom prst="rect">
            <a:avLst/>
          </a:prstGeom>
        </p:spPr>
        <p:txBody>
          <a:bodyPr wrap="square" anchor="t">
            <a:spAutoFit/>
          </a:bodyPr>
          <a:lstStyle/>
          <a:p>
            <a:pPr algn="ctr" defTabSz="1219170"/>
            <a:r>
              <a:rPr lang="en-US" sz="8800" dirty="0">
                <a:solidFill>
                  <a:prstClr val="black"/>
                </a:solidFill>
                <a:latin typeface="Calibri"/>
              </a:rPr>
              <a:t>Circumstances + Beliefs= Emotions</a:t>
            </a:r>
          </a:p>
          <a:p>
            <a:pPr algn="ctr" defTabSz="1219170"/>
            <a:endParaRPr lang="en-US" sz="6600" dirty="0">
              <a:solidFill>
                <a:prstClr val="black"/>
              </a:solidFill>
              <a:latin typeface="Calibri"/>
            </a:endParaRPr>
          </a:p>
          <a:p>
            <a:pPr algn="ctr" defTabSz="1219170"/>
            <a:endParaRPr lang="en-US" sz="8800" dirty="0">
              <a:solidFill>
                <a:prstClr val="black"/>
              </a:solidFill>
              <a:latin typeface="Calibri"/>
            </a:endParaRPr>
          </a:p>
          <a:p>
            <a:pPr algn="ctr" defTabSz="1219170"/>
            <a:br>
              <a:rPr lang="en-US" sz="8800" dirty="0">
                <a:solidFill>
                  <a:prstClr val="black"/>
                </a:solidFill>
                <a:latin typeface="Calibri"/>
              </a:rPr>
            </a:br>
            <a:endParaRPr lang="en-US" sz="8800" dirty="0">
              <a:solidFill>
                <a:prstClr val="black"/>
              </a:solidFill>
              <a:latin typeface="Calibri"/>
            </a:endParaRPr>
          </a:p>
        </p:txBody>
      </p:sp>
    </p:spTree>
    <p:extLst>
      <p:ext uri="{BB962C8B-B14F-4D97-AF65-F5344CB8AC3E}">
        <p14:creationId xmlns:p14="http://schemas.microsoft.com/office/powerpoint/2010/main" val="422433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6392E-B906-49BB-AC79-D9EA83389A79}"/>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C78DBB8F-FBBF-4F77-8C18-AADDB2EDB34F}"/>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CC91554C-A201-4BF0-B45C-BB5363943458}"/>
              </a:ext>
            </a:extLst>
          </p:cNvPr>
          <p:cNvPicPr>
            <a:picLocks noChangeAspect="1"/>
          </p:cNvPicPr>
          <p:nvPr/>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3980243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786A8-6B04-4225-972A-C1CB074C575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383411C-8EA8-4843-93F9-6934B1AAE1D8}"/>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D70E5ED6-95DD-4F5B-AF48-C064A9F28BFB}"/>
              </a:ext>
            </a:extLst>
          </p:cNvPr>
          <p:cNvPicPr>
            <a:picLocks noChangeAspect="1"/>
          </p:cNvPicPr>
          <p:nvPr/>
        </p:nvPicPr>
        <p:blipFill>
          <a:blip r:embed="rId2"/>
          <a:stretch>
            <a:fillRect/>
          </a:stretch>
        </p:blipFill>
        <p:spPr>
          <a:xfrm>
            <a:off x="12700" y="0"/>
            <a:ext cx="12166600" cy="6858000"/>
          </a:xfrm>
          <a:prstGeom prst="rect">
            <a:avLst/>
          </a:prstGeom>
        </p:spPr>
      </p:pic>
    </p:spTree>
    <p:extLst>
      <p:ext uri="{BB962C8B-B14F-4D97-AF65-F5344CB8AC3E}">
        <p14:creationId xmlns:p14="http://schemas.microsoft.com/office/powerpoint/2010/main" val="739960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09F34-1391-472C-AAAA-3C90F0B6976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5AF31D3-60F9-4113-8FF2-C0B91017705A}"/>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FCB630E2-8ECB-44A8-855B-BFBC316C246B}"/>
              </a:ext>
            </a:extLst>
          </p:cNvPr>
          <p:cNvPicPr>
            <a:picLocks noChangeAspect="1"/>
          </p:cNvPicPr>
          <p:nvPr/>
        </p:nvPicPr>
        <p:blipFill>
          <a:blip r:embed="rId2"/>
          <a:stretch>
            <a:fillRect/>
          </a:stretch>
        </p:blipFill>
        <p:spPr>
          <a:xfrm>
            <a:off x="0" y="2781"/>
            <a:ext cx="12192000" cy="6852438"/>
          </a:xfrm>
          <a:prstGeom prst="rect">
            <a:avLst/>
          </a:prstGeom>
        </p:spPr>
      </p:pic>
    </p:spTree>
    <p:extLst>
      <p:ext uri="{BB962C8B-B14F-4D97-AF65-F5344CB8AC3E}">
        <p14:creationId xmlns:p14="http://schemas.microsoft.com/office/powerpoint/2010/main" val="3492192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0E165-B8A1-4FEC-800A-73EA805B842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03C1B21-1EA7-4CD3-A280-98B48B7D2F87}"/>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1C0B5C8-DCF2-4D76-9C97-3C3C6E158389}"/>
              </a:ext>
            </a:extLst>
          </p:cNvPr>
          <p:cNvPicPr>
            <a:picLocks noChangeAspect="1"/>
          </p:cNvPicPr>
          <p:nvPr/>
        </p:nvPicPr>
        <p:blipFill>
          <a:blip r:embed="rId2"/>
          <a:stretch>
            <a:fillRect/>
          </a:stretch>
        </p:blipFill>
        <p:spPr>
          <a:xfrm>
            <a:off x="0" y="2781"/>
            <a:ext cx="12192000" cy="6852438"/>
          </a:xfrm>
          <a:prstGeom prst="rect">
            <a:avLst/>
          </a:prstGeom>
        </p:spPr>
      </p:pic>
      <p:sp>
        <p:nvSpPr>
          <p:cNvPr id="5" name="Rectangle 4">
            <a:extLst>
              <a:ext uri="{FF2B5EF4-FFF2-40B4-BE49-F238E27FC236}">
                <a16:creationId xmlns:a16="http://schemas.microsoft.com/office/drawing/2014/main" id="{5C3B68C2-A52F-4FDC-A32A-C81F65FCEF00}"/>
              </a:ext>
            </a:extLst>
          </p:cNvPr>
          <p:cNvSpPr/>
          <p:nvPr/>
        </p:nvSpPr>
        <p:spPr>
          <a:xfrm>
            <a:off x="783771" y="4463143"/>
            <a:ext cx="9100458" cy="4136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17975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Image result for pause symbol">
            <a:extLst>
              <a:ext uri="{FF2B5EF4-FFF2-40B4-BE49-F238E27FC236}">
                <a16:creationId xmlns:a16="http://schemas.microsoft.com/office/drawing/2014/main" id="{666489FA-34E4-4C5D-9D31-58C4D8C74CE3}"/>
              </a:ext>
            </a:extLst>
          </p:cNvPr>
          <p:cNvSpPr>
            <a:spLocks noChangeAspect="1" noChangeArrowheads="1"/>
          </p:cNvSpPr>
          <p:nvPr/>
        </p:nvSpPr>
        <p:spPr bwMode="auto">
          <a:xfrm>
            <a:off x="1306285" y="1417639"/>
            <a:ext cx="2024743" cy="202474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2054" name="Picture 6" descr="Image result for pause symbol">
            <a:extLst>
              <a:ext uri="{FF2B5EF4-FFF2-40B4-BE49-F238E27FC236}">
                <a16:creationId xmlns:a16="http://schemas.microsoft.com/office/drawing/2014/main" id="{28E7EAFB-4DE0-4125-A56E-0F843D24D0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8656" y="1219200"/>
            <a:ext cx="7071360"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9390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87086" y="1523098"/>
            <a:ext cx="12017828" cy="7879080"/>
          </a:xfrm>
          <a:prstGeom prst="rect">
            <a:avLst/>
          </a:prstGeom>
        </p:spPr>
        <p:txBody>
          <a:bodyPr wrap="square" anchor="t">
            <a:spAutoFit/>
          </a:bodyPr>
          <a:lstStyle/>
          <a:p>
            <a:pPr algn="ctr" defTabSz="1219170"/>
            <a:r>
              <a:rPr lang="en-US" sz="8800" dirty="0">
                <a:solidFill>
                  <a:prstClr val="black"/>
                </a:solidFill>
                <a:latin typeface="Calibri"/>
              </a:rPr>
              <a:t>Circumstances + Beliefs= Emotions</a:t>
            </a:r>
          </a:p>
          <a:p>
            <a:pPr algn="ctr" defTabSz="1219170"/>
            <a:endParaRPr lang="en-US" sz="6600" dirty="0">
              <a:solidFill>
                <a:prstClr val="black"/>
              </a:solidFill>
              <a:latin typeface="Calibri"/>
            </a:endParaRPr>
          </a:p>
          <a:p>
            <a:pPr algn="ctr" defTabSz="1219170"/>
            <a:endParaRPr lang="en-US" sz="8800" dirty="0">
              <a:solidFill>
                <a:prstClr val="black"/>
              </a:solidFill>
              <a:latin typeface="Calibri"/>
            </a:endParaRPr>
          </a:p>
          <a:p>
            <a:pPr algn="ctr" defTabSz="1219170"/>
            <a:br>
              <a:rPr lang="en-US" sz="8800" dirty="0">
                <a:solidFill>
                  <a:prstClr val="black"/>
                </a:solidFill>
                <a:latin typeface="Calibri"/>
              </a:rPr>
            </a:br>
            <a:endParaRPr lang="en-US" sz="8800" dirty="0">
              <a:solidFill>
                <a:prstClr val="black"/>
              </a:solidFill>
              <a:latin typeface="Calibri"/>
            </a:endParaRPr>
          </a:p>
        </p:txBody>
      </p:sp>
    </p:spTree>
    <p:extLst>
      <p:ext uri="{BB962C8B-B14F-4D97-AF65-F5344CB8AC3E}">
        <p14:creationId xmlns:p14="http://schemas.microsoft.com/office/powerpoint/2010/main" val="798803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F93DB-500E-4746-A51A-0991923F9D0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F8470DC8-1AE7-4DAB-9933-53FDCEFB584D}"/>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DB34A1DA-76BE-4F8E-8378-33B4D837D18B}"/>
              </a:ext>
            </a:extLst>
          </p:cNvPr>
          <p:cNvPicPr>
            <a:picLocks noChangeAspect="1"/>
          </p:cNvPicPr>
          <p:nvPr/>
        </p:nvPicPr>
        <p:blipFill>
          <a:blip r:embed="rId3"/>
          <a:stretch>
            <a:fillRect/>
          </a:stretch>
        </p:blipFill>
        <p:spPr>
          <a:xfrm>
            <a:off x="6350" y="0"/>
            <a:ext cx="12179300" cy="6858000"/>
          </a:xfrm>
          <a:prstGeom prst="rect">
            <a:avLst/>
          </a:prstGeom>
        </p:spPr>
      </p:pic>
      <p:pic>
        <p:nvPicPr>
          <p:cNvPr id="5" name="Picture 4">
            <a:extLst>
              <a:ext uri="{FF2B5EF4-FFF2-40B4-BE49-F238E27FC236}">
                <a16:creationId xmlns:a16="http://schemas.microsoft.com/office/drawing/2014/main" id="{20AE719D-18CA-49CD-961F-2A94893E044A}"/>
              </a:ext>
            </a:extLst>
          </p:cNvPr>
          <p:cNvPicPr>
            <a:picLocks noChangeAspect="1"/>
          </p:cNvPicPr>
          <p:nvPr/>
        </p:nvPicPr>
        <p:blipFill>
          <a:blip r:embed="rId4"/>
          <a:stretch>
            <a:fillRect/>
          </a:stretch>
        </p:blipFill>
        <p:spPr>
          <a:xfrm>
            <a:off x="762001" y="1532162"/>
            <a:ext cx="9056914" cy="502789"/>
          </a:xfrm>
          <a:prstGeom prst="rect">
            <a:avLst/>
          </a:prstGeom>
        </p:spPr>
      </p:pic>
    </p:spTree>
    <p:extLst>
      <p:ext uri="{BB962C8B-B14F-4D97-AF65-F5344CB8AC3E}">
        <p14:creationId xmlns:p14="http://schemas.microsoft.com/office/powerpoint/2010/main" val="3681428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4" name="Rectangle 3"/>
          <p:cNvSpPr/>
          <p:nvPr/>
        </p:nvSpPr>
        <p:spPr>
          <a:xfrm>
            <a:off x="7091019" y="647136"/>
            <a:ext cx="4978400" cy="5632311"/>
          </a:xfrm>
          <a:prstGeom prst="rect">
            <a:avLst/>
          </a:prstGeom>
          <a:ln>
            <a:solidFill>
              <a:schemeClr val="tx1"/>
            </a:solidFill>
          </a:ln>
        </p:spPr>
        <p:txBody>
          <a:bodyPr wrap="square">
            <a:spAutoFit/>
          </a:bodyPr>
          <a:lstStyle/>
          <a:p>
            <a:pPr algn="ctr"/>
            <a:r>
              <a:rPr lang="en-US" sz="6000" dirty="0">
                <a:cs typeface="Arial" panose="020B0604020202020204" pitchFamily="34" charset="0"/>
              </a:rPr>
              <a:t>Why is it difficult to believe truth during emotional situations?</a:t>
            </a:r>
            <a:endParaRPr lang="en-US" sz="6000" dirty="0">
              <a:solidFill>
                <a:schemeClr val="accent1">
                  <a:lumMod val="75000"/>
                </a:schemeClr>
              </a:solidFill>
              <a:cs typeface="Arial" panose="020B0604020202020204" pitchFamily="34" charset="0"/>
            </a:endParaRPr>
          </a:p>
        </p:txBody>
      </p:sp>
      <p:pic>
        <p:nvPicPr>
          <p:cNvPr id="8" name="Picture 2">
            <a:extLst>
              <a:ext uri="{FF2B5EF4-FFF2-40B4-BE49-F238E27FC236}">
                <a16:creationId xmlns:a16="http://schemas.microsoft.com/office/drawing/2014/main" id="{74E9D4CB-7E8B-4275-A85C-F28D090696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369" y="1939019"/>
            <a:ext cx="6475836" cy="365497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extBox 1"/>
          <p:cNvSpPr txBox="1"/>
          <p:nvPr/>
        </p:nvSpPr>
        <p:spPr>
          <a:xfrm>
            <a:off x="359369" y="710011"/>
            <a:ext cx="8159897" cy="1107996"/>
          </a:xfrm>
          <a:prstGeom prst="rect">
            <a:avLst/>
          </a:prstGeom>
          <a:noFill/>
        </p:spPr>
        <p:txBody>
          <a:bodyPr wrap="square" rtlCol="0">
            <a:spAutoFit/>
          </a:bodyPr>
          <a:lstStyle/>
          <a:p>
            <a:r>
              <a:rPr lang="en-US" sz="6600" dirty="0"/>
              <a:t>Pause for Thought</a:t>
            </a:r>
          </a:p>
        </p:txBody>
      </p:sp>
    </p:spTree>
    <p:extLst>
      <p:ext uri="{BB962C8B-B14F-4D97-AF65-F5344CB8AC3E}">
        <p14:creationId xmlns:p14="http://schemas.microsoft.com/office/powerpoint/2010/main" val="3088886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1660096" y="2139100"/>
            <a:ext cx="8871807" cy="6463308"/>
          </a:xfrm>
          <a:prstGeom prst="rect">
            <a:avLst/>
          </a:prstGeom>
        </p:spPr>
        <p:txBody>
          <a:bodyPr wrap="square" anchor="t">
            <a:spAutoFit/>
          </a:bodyPr>
          <a:lstStyle/>
          <a:p>
            <a:pPr algn="ctr" defTabSz="1219170"/>
            <a:r>
              <a:rPr lang="en-US" sz="7200" dirty="0">
                <a:solidFill>
                  <a:prstClr val="black"/>
                </a:solidFill>
                <a:latin typeface="Calibri"/>
              </a:rPr>
              <a:t>Freedom Video Teaching</a:t>
            </a:r>
          </a:p>
          <a:p>
            <a:pPr algn="ctr" defTabSz="1219170"/>
            <a:endParaRPr lang="en-US" sz="5400" dirty="0">
              <a:solidFill>
                <a:prstClr val="black"/>
              </a:solidFill>
              <a:latin typeface="Calibri"/>
            </a:endParaRPr>
          </a:p>
          <a:p>
            <a:pPr algn="ctr" defTabSz="1219170"/>
            <a:endParaRPr lang="en-US" sz="7200" dirty="0">
              <a:solidFill>
                <a:prstClr val="black"/>
              </a:solidFill>
              <a:latin typeface="Calibri"/>
            </a:endParaRPr>
          </a:p>
          <a:p>
            <a:pPr algn="ctr" defTabSz="1219170"/>
            <a:br>
              <a:rPr lang="en-US" sz="7200" dirty="0">
                <a:solidFill>
                  <a:prstClr val="black"/>
                </a:solidFill>
                <a:latin typeface="Calibri"/>
              </a:rPr>
            </a:br>
            <a:endParaRPr lang="en-US" sz="7200" dirty="0">
              <a:solidFill>
                <a:prstClr val="black"/>
              </a:solidFill>
              <a:latin typeface="Calibri"/>
            </a:endParaRPr>
          </a:p>
        </p:txBody>
      </p:sp>
    </p:spTree>
    <p:extLst>
      <p:ext uri="{BB962C8B-B14F-4D97-AF65-F5344CB8AC3E}">
        <p14:creationId xmlns:p14="http://schemas.microsoft.com/office/powerpoint/2010/main" val="1378187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2" name="TextBox 1"/>
          <p:cNvSpPr txBox="1"/>
          <p:nvPr/>
        </p:nvSpPr>
        <p:spPr>
          <a:xfrm>
            <a:off x="242316" y="710011"/>
            <a:ext cx="8159897" cy="1015663"/>
          </a:xfrm>
          <a:prstGeom prst="rect">
            <a:avLst/>
          </a:prstGeom>
          <a:noFill/>
        </p:spPr>
        <p:txBody>
          <a:bodyPr wrap="square" rtlCol="0">
            <a:spAutoFit/>
          </a:bodyPr>
          <a:lstStyle/>
          <a:p>
            <a:r>
              <a:rPr lang="en-US" sz="6000" dirty="0"/>
              <a:t>Discuss this statement</a:t>
            </a:r>
          </a:p>
        </p:txBody>
      </p:sp>
      <p:pic>
        <p:nvPicPr>
          <p:cNvPr id="7" name="Picture 2">
            <a:extLst>
              <a:ext uri="{FF2B5EF4-FFF2-40B4-BE49-F238E27FC236}">
                <a16:creationId xmlns:a16="http://schemas.microsoft.com/office/drawing/2014/main" id="{FBF3A58F-91AA-4534-80DB-5BBD4DAA2EB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0696" y="0"/>
            <a:ext cx="3953871" cy="223157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6" name="Rectangle 5">
            <a:extLst>
              <a:ext uri="{FF2B5EF4-FFF2-40B4-BE49-F238E27FC236}">
                <a16:creationId xmlns:a16="http://schemas.microsoft.com/office/drawing/2014/main" id="{08F29F25-E12A-4F7E-8C81-C7786DB61937}"/>
              </a:ext>
            </a:extLst>
          </p:cNvPr>
          <p:cNvSpPr/>
          <p:nvPr/>
        </p:nvSpPr>
        <p:spPr>
          <a:xfrm>
            <a:off x="-54428" y="1818008"/>
            <a:ext cx="12246428" cy="5078313"/>
          </a:xfrm>
          <a:prstGeom prst="rect">
            <a:avLst/>
          </a:prstGeom>
          <a:solidFill>
            <a:schemeClr val="bg1"/>
          </a:solidFill>
          <a:ln>
            <a:solidFill>
              <a:schemeClr val="tx1"/>
            </a:solidFill>
          </a:ln>
        </p:spPr>
        <p:txBody>
          <a:bodyPr wrap="square" anchor="t">
            <a:spAutoFit/>
          </a:bodyPr>
          <a:lstStyle/>
          <a:p>
            <a:pPr algn="ctr"/>
            <a:r>
              <a:rPr lang="en-US" sz="5400" dirty="0">
                <a:cs typeface="Arial" panose="020B0604020202020204" pitchFamily="34" charset="0"/>
              </a:rPr>
              <a:t>“Children of God are not primarily products of their past In contrast, they are products of Christ’s work on the cross and His resurrection.  Nobody can change our past, but we can choose to walk free from it.”</a:t>
            </a:r>
          </a:p>
        </p:txBody>
      </p:sp>
    </p:spTree>
    <p:extLst>
      <p:ext uri="{BB962C8B-B14F-4D97-AF65-F5344CB8AC3E}">
        <p14:creationId xmlns:p14="http://schemas.microsoft.com/office/powerpoint/2010/main" val="185976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718458" y="1251859"/>
            <a:ext cx="10259760" cy="7571303"/>
          </a:xfrm>
          <a:prstGeom prst="rect">
            <a:avLst/>
          </a:prstGeom>
        </p:spPr>
        <p:txBody>
          <a:bodyPr wrap="square" anchor="t">
            <a:spAutoFit/>
          </a:bodyPr>
          <a:lstStyle/>
          <a:p>
            <a:pPr algn="ctr" defTabSz="1219170"/>
            <a:r>
              <a:rPr lang="en-US" sz="7200" dirty="0">
                <a:solidFill>
                  <a:prstClr val="black"/>
                </a:solidFill>
                <a:latin typeface="Calibri"/>
              </a:rPr>
              <a:t>NEXT WEEK</a:t>
            </a:r>
          </a:p>
          <a:p>
            <a:pPr algn="ctr" defTabSz="1219170"/>
            <a:r>
              <a:rPr lang="en-US" sz="7200" dirty="0">
                <a:solidFill>
                  <a:prstClr val="black"/>
                </a:solidFill>
                <a:latin typeface="Calibri"/>
              </a:rPr>
              <a:t>Keys to Emotional Health </a:t>
            </a:r>
          </a:p>
          <a:p>
            <a:pPr algn="ctr" defTabSz="1219170"/>
            <a:r>
              <a:rPr lang="en-US" sz="6600" i="1" dirty="0">
                <a:solidFill>
                  <a:prstClr val="black"/>
                </a:solidFill>
                <a:latin typeface="Calibri"/>
              </a:rPr>
              <a:t>Knowing God as Father</a:t>
            </a:r>
          </a:p>
          <a:p>
            <a:pPr algn="ctr" defTabSz="1219170"/>
            <a:endParaRPr lang="en-US" sz="5400" dirty="0">
              <a:solidFill>
                <a:prstClr val="black"/>
              </a:solidFill>
              <a:latin typeface="Calibri"/>
            </a:endParaRPr>
          </a:p>
          <a:p>
            <a:pPr algn="ctr" defTabSz="1219170"/>
            <a:endParaRPr lang="en-US" sz="7200" dirty="0">
              <a:solidFill>
                <a:prstClr val="black"/>
              </a:solidFill>
              <a:latin typeface="Calibri"/>
            </a:endParaRPr>
          </a:p>
          <a:p>
            <a:pPr algn="ctr" defTabSz="1219170"/>
            <a:br>
              <a:rPr lang="en-US" sz="7200" dirty="0">
                <a:solidFill>
                  <a:prstClr val="black"/>
                </a:solidFill>
                <a:latin typeface="Calibri"/>
              </a:rPr>
            </a:br>
            <a:endParaRPr lang="en-US" sz="7200" dirty="0">
              <a:solidFill>
                <a:prstClr val="black"/>
              </a:solidFill>
              <a:latin typeface="Calibri"/>
            </a:endParaRPr>
          </a:p>
        </p:txBody>
      </p:sp>
    </p:spTree>
    <p:extLst>
      <p:ext uri="{BB962C8B-B14F-4D97-AF65-F5344CB8AC3E}">
        <p14:creationId xmlns:p14="http://schemas.microsoft.com/office/powerpoint/2010/main" val="284852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718458" y="1251859"/>
            <a:ext cx="10259760" cy="6463308"/>
          </a:xfrm>
          <a:prstGeom prst="rect">
            <a:avLst/>
          </a:prstGeom>
        </p:spPr>
        <p:txBody>
          <a:bodyPr wrap="square" anchor="t">
            <a:spAutoFit/>
          </a:bodyPr>
          <a:lstStyle/>
          <a:p>
            <a:pPr algn="ctr" defTabSz="1219170"/>
            <a:r>
              <a:rPr lang="en-US" sz="7200" dirty="0">
                <a:solidFill>
                  <a:prstClr val="black"/>
                </a:solidFill>
                <a:latin typeface="Calibri"/>
              </a:rPr>
              <a:t>Review Last Week</a:t>
            </a:r>
          </a:p>
          <a:p>
            <a:pPr algn="ctr" defTabSz="1219170"/>
            <a:r>
              <a:rPr lang="en-US" sz="7200" dirty="0">
                <a:solidFill>
                  <a:prstClr val="black"/>
                </a:solidFill>
                <a:latin typeface="Calibri"/>
              </a:rPr>
              <a:t>Handling Emotions Well</a:t>
            </a:r>
            <a:endParaRPr lang="en-US" sz="6600" i="1" dirty="0">
              <a:solidFill>
                <a:prstClr val="black"/>
              </a:solidFill>
              <a:latin typeface="Calibri"/>
            </a:endParaRPr>
          </a:p>
          <a:p>
            <a:pPr algn="ctr" defTabSz="1219170"/>
            <a:endParaRPr lang="en-US" sz="5400" dirty="0">
              <a:solidFill>
                <a:prstClr val="black"/>
              </a:solidFill>
              <a:latin typeface="Calibri"/>
            </a:endParaRPr>
          </a:p>
          <a:p>
            <a:pPr algn="ctr" defTabSz="1219170"/>
            <a:endParaRPr lang="en-US" sz="7200" dirty="0">
              <a:solidFill>
                <a:prstClr val="black"/>
              </a:solidFill>
              <a:latin typeface="Calibri"/>
            </a:endParaRPr>
          </a:p>
          <a:p>
            <a:pPr algn="ctr" defTabSz="1219170"/>
            <a:br>
              <a:rPr lang="en-US" sz="7200" dirty="0">
                <a:solidFill>
                  <a:prstClr val="black"/>
                </a:solidFill>
                <a:latin typeface="Calibri"/>
              </a:rPr>
            </a:br>
            <a:endParaRPr lang="en-US" sz="7200" dirty="0">
              <a:solidFill>
                <a:prstClr val="black"/>
              </a:solidFill>
              <a:latin typeface="Calibri"/>
            </a:endParaRPr>
          </a:p>
        </p:txBody>
      </p:sp>
    </p:spTree>
    <p:extLst>
      <p:ext uri="{BB962C8B-B14F-4D97-AF65-F5344CB8AC3E}">
        <p14:creationId xmlns:p14="http://schemas.microsoft.com/office/powerpoint/2010/main" val="3443954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CEEA3-4F30-4BC3-B5E6-2E80B2B0558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983B7897-B61F-44AF-A147-2EE706D69B54}"/>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E5BAB9E4-9733-4E50-A3B4-B2EEA6953198}"/>
              </a:ext>
            </a:extLst>
          </p:cNvPr>
          <p:cNvPicPr>
            <a:picLocks noChangeAspect="1"/>
          </p:cNvPicPr>
          <p:nvPr/>
        </p:nvPicPr>
        <p:blipFill>
          <a:blip r:embed="rId3"/>
          <a:stretch>
            <a:fillRect/>
          </a:stretch>
        </p:blipFill>
        <p:spPr>
          <a:xfrm>
            <a:off x="0" y="14096"/>
            <a:ext cx="12192000" cy="6829807"/>
          </a:xfrm>
          <a:prstGeom prst="rect">
            <a:avLst/>
          </a:prstGeom>
        </p:spPr>
      </p:pic>
    </p:spTree>
    <p:extLst>
      <p:ext uri="{BB962C8B-B14F-4D97-AF65-F5344CB8AC3E}">
        <p14:creationId xmlns:p14="http://schemas.microsoft.com/office/powerpoint/2010/main" val="1324025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1083153" y="936172"/>
            <a:ext cx="10237990" cy="8956298"/>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a:ea typeface="+mn-ea"/>
                <a:cs typeface="+mn-cs"/>
              </a:rPr>
              <a:t>“If what you believe does not reflect the truth, then what you feel won’t reflect reality.”</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9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br>
              <a:rPr kumimoji="0" lang="en-US" sz="9600" b="0" i="0" u="none" strike="noStrike" kern="1200" cap="none" spc="0" normalizeH="0" baseline="0" noProof="0" dirty="0">
                <a:ln>
                  <a:noFill/>
                </a:ln>
                <a:solidFill>
                  <a:prstClr val="black"/>
                </a:solidFill>
                <a:effectLst/>
                <a:uLnTx/>
                <a:uFillTx/>
                <a:latin typeface="Calibri"/>
                <a:ea typeface="+mn-ea"/>
                <a:cs typeface="+mn-cs"/>
              </a:rPr>
            </a:br>
            <a:endParaRPr kumimoji="0" lang="en-US" sz="9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4115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87086" y="1523098"/>
            <a:ext cx="12017828" cy="7879080"/>
          </a:xfrm>
          <a:prstGeom prst="rect">
            <a:avLst/>
          </a:prstGeom>
        </p:spPr>
        <p:txBody>
          <a:bodyPr wrap="square" anchor="t">
            <a:spAutoFit/>
          </a:bodyPr>
          <a:lstStyle/>
          <a:p>
            <a:pPr algn="ctr" defTabSz="1219170"/>
            <a:r>
              <a:rPr lang="en-US" sz="8800" dirty="0">
                <a:solidFill>
                  <a:prstClr val="black"/>
                </a:solidFill>
                <a:latin typeface="Calibri"/>
              </a:rPr>
              <a:t>Circumstances + Beliefs= Emotions</a:t>
            </a:r>
          </a:p>
          <a:p>
            <a:pPr algn="ctr" defTabSz="1219170"/>
            <a:endParaRPr lang="en-US" sz="6600" dirty="0">
              <a:solidFill>
                <a:prstClr val="black"/>
              </a:solidFill>
              <a:latin typeface="Calibri"/>
            </a:endParaRPr>
          </a:p>
          <a:p>
            <a:pPr algn="ctr" defTabSz="1219170"/>
            <a:endParaRPr lang="en-US" sz="8800" dirty="0">
              <a:solidFill>
                <a:prstClr val="black"/>
              </a:solidFill>
              <a:latin typeface="Calibri"/>
            </a:endParaRPr>
          </a:p>
          <a:p>
            <a:pPr algn="ctr" defTabSz="1219170"/>
            <a:br>
              <a:rPr lang="en-US" sz="8800" dirty="0">
                <a:solidFill>
                  <a:prstClr val="black"/>
                </a:solidFill>
                <a:latin typeface="Calibri"/>
              </a:rPr>
            </a:br>
            <a:endParaRPr lang="en-US" sz="8800" dirty="0">
              <a:solidFill>
                <a:prstClr val="black"/>
              </a:solidFill>
              <a:latin typeface="Calibri"/>
            </a:endParaRPr>
          </a:p>
        </p:txBody>
      </p:sp>
    </p:spTree>
    <p:extLst>
      <p:ext uri="{BB962C8B-B14F-4D97-AF65-F5344CB8AC3E}">
        <p14:creationId xmlns:p14="http://schemas.microsoft.com/office/powerpoint/2010/main" val="1258565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en-US" sz="2400">
              <a:solidFill>
                <a:prstClr val="black"/>
              </a:solidFill>
              <a:latin typeface="Calibri"/>
            </a:endParaRPr>
          </a:p>
        </p:txBody>
      </p:sp>
      <p:sp>
        <p:nvSpPr>
          <p:cNvPr id="4" name="TextBox 3"/>
          <p:cNvSpPr txBox="1"/>
          <p:nvPr/>
        </p:nvSpPr>
        <p:spPr>
          <a:xfrm>
            <a:off x="596900" y="899279"/>
            <a:ext cx="9245600" cy="1938992"/>
          </a:xfrm>
          <a:prstGeom prst="rect">
            <a:avLst/>
          </a:prstGeom>
          <a:noFill/>
        </p:spPr>
        <p:txBody>
          <a:bodyPr wrap="square" rtlCol="0">
            <a:spAutoFit/>
          </a:bodyPr>
          <a:lstStyle/>
          <a:p>
            <a:pPr defTabSz="1219170"/>
            <a:r>
              <a:rPr lang="en-US" sz="6000" i="1" dirty="0">
                <a:solidFill>
                  <a:prstClr val="black"/>
                </a:solidFill>
                <a:latin typeface="Calibri"/>
              </a:rPr>
              <a:t>Quick Question</a:t>
            </a:r>
          </a:p>
          <a:p>
            <a:pPr defTabSz="1219170"/>
            <a:endParaRPr lang="en-US" sz="6000" i="1" dirty="0">
              <a:solidFill>
                <a:prstClr val="black"/>
              </a:solidFill>
              <a:latin typeface="Calibri"/>
            </a:endParaRPr>
          </a:p>
        </p:txBody>
      </p:sp>
      <p:sp>
        <p:nvSpPr>
          <p:cNvPr id="6" name="TextBox 5"/>
          <p:cNvSpPr txBox="1"/>
          <p:nvPr/>
        </p:nvSpPr>
        <p:spPr>
          <a:xfrm>
            <a:off x="1056379" y="2227194"/>
            <a:ext cx="10566400" cy="3785652"/>
          </a:xfrm>
          <a:prstGeom prst="rect">
            <a:avLst/>
          </a:prstGeom>
          <a:noFill/>
        </p:spPr>
        <p:txBody>
          <a:bodyPr wrap="square" rtlCol="0">
            <a:spAutoFit/>
          </a:bodyPr>
          <a:lstStyle/>
          <a:p>
            <a:pPr defTabSz="1219170"/>
            <a:r>
              <a:rPr lang="en-US" sz="8000" dirty="0">
                <a:solidFill>
                  <a:prstClr val="black"/>
                </a:solidFill>
                <a:latin typeface="Calibri"/>
              </a:rPr>
              <a:t>What are the dangers of not handling emotions well?</a:t>
            </a:r>
          </a:p>
        </p:txBody>
      </p:sp>
    </p:spTree>
    <p:extLst>
      <p:ext uri="{BB962C8B-B14F-4D97-AF65-F5344CB8AC3E}">
        <p14:creationId xmlns:p14="http://schemas.microsoft.com/office/powerpoint/2010/main" val="461739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217714" y="326571"/>
            <a:ext cx="11778343" cy="6709529"/>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2 Peter 5:7-8</a:t>
            </a:r>
          </a:p>
          <a:p>
            <a:pPr lvl="0" algn="ctr" defTabSz="1219170">
              <a:defRPr/>
            </a:pPr>
            <a:r>
              <a:rPr lang="en-US" sz="6000" b="1" baseline="30000" dirty="0"/>
              <a:t>7 </a:t>
            </a:r>
            <a:r>
              <a:rPr lang="en-US" sz="6000" dirty="0"/>
              <a:t>casting all your anxieties on him, because he cares for you. </a:t>
            </a:r>
            <a:endParaRPr kumimoji="0" lang="en-US" sz="115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br>
              <a:rPr kumimoji="0" lang="en-US" sz="11500" b="0" i="0" u="none" strike="noStrike" kern="1200" cap="none" spc="0" normalizeH="0" baseline="0" noProof="0" dirty="0">
                <a:ln>
                  <a:noFill/>
                </a:ln>
                <a:solidFill>
                  <a:prstClr val="black"/>
                </a:solidFill>
                <a:effectLst/>
                <a:uLnTx/>
                <a:uFillTx/>
                <a:latin typeface="Calibri"/>
                <a:ea typeface="+mn-ea"/>
                <a:cs typeface="+mn-cs"/>
              </a:rPr>
            </a:br>
            <a:endParaRPr kumimoji="0" lang="en-US" sz="115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3867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217714" y="326571"/>
            <a:ext cx="11778343" cy="11249233"/>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2 Peter 5:7-8</a:t>
            </a:r>
          </a:p>
          <a:p>
            <a:pPr lvl="0" algn="ctr" defTabSz="1219170">
              <a:defRPr/>
            </a:pPr>
            <a:r>
              <a:rPr lang="en-US" sz="6000" b="1" baseline="30000" dirty="0"/>
              <a:t>7 </a:t>
            </a:r>
            <a:r>
              <a:rPr lang="en-US" sz="6000" dirty="0"/>
              <a:t>casting all your anxieties on him, because he cares for you. </a:t>
            </a:r>
            <a:r>
              <a:rPr lang="en-US" sz="6000" b="1" baseline="30000" dirty="0"/>
              <a:t>8 </a:t>
            </a:r>
            <a:r>
              <a:rPr lang="en-US" sz="6000" dirty="0"/>
              <a:t>Be sober-minded; be watchful. Your adversary the devil prowls around like a roaring lion, seeking someone to devour. </a:t>
            </a:r>
            <a:endParaRPr kumimoji="0" lang="en-US" sz="34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15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br>
              <a:rPr kumimoji="0" lang="en-US" sz="11500" b="0" i="0" u="none" strike="noStrike" kern="1200" cap="none" spc="0" normalizeH="0" baseline="0" noProof="0" dirty="0">
                <a:ln>
                  <a:noFill/>
                </a:ln>
                <a:solidFill>
                  <a:prstClr val="black"/>
                </a:solidFill>
                <a:effectLst/>
                <a:uLnTx/>
                <a:uFillTx/>
                <a:latin typeface="Calibri"/>
                <a:ea typeface="+mn-ea"/>
                <a:cs typeface="+mn-cs"/>
              </a:rPr>
            </a:br>
            <a:endParaRPr kumimoji="0" lang="en-US" sz="115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3646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206828" y="185056"/>
            <a:ext cx="11778343" cy="6863417"/>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2 Corinthians 2:10-11</a:t>
            </a:r>
          </a:p>
          <a:p>
            <a:r>
              <a:rPr lang="en-US" sz="6000" dirty="0"/>
              <a:t>what I have forgiven, if I have forgiven anything, has been for your sake in the presence of Christ, </a:t>
            </a:r>
            <a:r>
              <a:rPr lang="en-US" sz="6000" b="1" baseline="30000" dirty="0"/>
              <a:t>11 </a:t>
            </a:r>
            <a:r>
              <a:rPr lang="en-US" sz="6000" dirty="0"/>
              <a:t>so that we would not be outwitted by Satan; for we are not ignorant of his designs.</a:t>
            </a:r>
            <a:endParaRPr kumimoji="0" lang="en-US" sz="115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509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0" y="489857"/>
            <a:ext cx="12192000" cy="6740307"/>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a:ea typeface="+mn-ea"/>
                <a:cs typeface="+mn-cs"/>
              </a:rPr>
              <a:t>Three Keys to Emotional Health</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dirty="0">
              <a:ln>
                <a:noFill/>
              </a:ln>
              <a:solidFill>
                <a:prstClr val="black"/>
              </a:solidFill>
              <a:effectLst/>
              <a:uLnTx/>
              <a:uFillTx/>
              <a:latin typeface="Calibri"/>
              <a:ea typeface="+mn-ea"/>
              <a:cs typeface="+mn-cs"/>
            </a:endParaRPr>
          </a:p>
          <a:p>
            <a:pPr marL="857250" marR="0" lvl="0" indent="-857250"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200" dirty="0">
                <a:solidFill>
                  <a:prstClr val="black"/>
                </a:solidFill>
                <a:latin typeface="Calibri"/>
              </a:rPr>
              <a:t>Be Emotionally Honest</a:t>
            </a:r>
          </a:p>
          <a:p>
            <a:pPr marL="857250" marR="0" lvl="0" indent="-857250"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200" b="0" i="0" u="none" strike="noStrike" kern="1200" cap="none" spc="0" normalizeH="0" baseline="0" noProof="0" dirty="0">
                <a:ln>
                  <a:noFill/>
                </a:ln>
                <a:solidFill>
                  <a:prstClr val="black"/>
                </a:solidFill>
                <a:effectLst/>
                <a:uLnTx/>
                <a:uFillTx/>
                <a:latin typeface="Calibri"/>
                <a:ea typeface="+mn-ea"/>
                <a:cs typeface="+mn-cs"/>
              </a:rPr>
              <a:t>Know Who you are in Christ</a:t>
            </a:r>
          </a:p>
          <a:p>
            <a:pPr marL="857250" marR="0" lvl="0" indent="-857250"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200" dirty="0">
                <a:solidFill>
                  <a:prstClr val="black"/>
                </a:solidFill>
                <a:latin typeface="Calibri"/>
              </a:rPr>
              <a:t>Commit to Believing the Truth</a:t>
            </a:r>
            <a:endParaRPr kumimoji="0" lang="en-US" sz="7200" b="0" i="0" u="none" strike="noStrike" kern="1200" cap="none" spc="0" normalizeH="0" baseline="0" noProof="0" dirty="0">
              <a:ln>
                <a:noFill/>
              </a:ln>
              <a:solidFill>
                <a:prstClr val="black"/>
              </a:solidFill>
              <a:effectLst/>
              <a:uLnTx/>
              <a:uFillTx/>
              <a:latin typeface="Calibri"/>
              <a:ea typeface="+mn-ea"/>
              <a:cs typeface="+mn-cs"/>
            </a:endParaRPr>
          </a:p>
          <a:p>
            <a:pPr lvl="1" algn="ctr" defTabSz="1219170">
              <a:defRPr/>
            </a:pPr>
            <a:endParaRPr kumimoji="0" lang="en-US"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6425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0" y="489857"/>
            <a:ext cx="12192000" cy="6740307"/>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a:ea typeface="+mn-ea"/>
                <a:cs typeface="+mn-cs"/>
              </a:rPr>
              <a:t>Three Keys to Emotional Health</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dirty="0">
              <a:ln>
                <a:noFill/>
              </a:ln>
              <a:solidFill>
                <a:prstClr val="black"/>
              </a:solidFill>
              <a:effectLst/>
              <a:uLnTx/>
              <a:uFillTx/>
              <a:latin typeface="Calibri"/>
              <a:ea typeface="+mn-ea"/>
              <a:cs typeface="+mn-cs"/>
            </a:endParaRPr>
          </a:p>
          <a:p>
            <a:pPr marL="857250" marR="0" lvl="0" indent="-857250"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200" dirty="0">
                <a:solidFill>
                  <a:prstClr val="black"/>
                </a:solidFill>
                <a:highlight>
                  <a:srgbClr val="FFFF00"/>
                </a:highlight>
                <a:latin typeface="Calibri"/>
              </a:rPr>
              <a:t>Be Emotionally Honest</a:t>
            </a:r>
          </a:p>
          <a:p>
            <a:pPr marL="857250" indent="-857250" algn="ctr" defTabSz="1219170">
              <a:buFont typeface="Arial" panose="020B0604020202020204" pitchFamily="34" charset="0"/>
              <a:buChar char="•"/>
              <a:defRPr/>
            </a:pPr>
            <a:r>
              <a:rPr lang="en-US" sz="7200" dirty="0">
                <a:solidFill>
                  <a:prstClr val="black"/>
                </a:solidFill>
              </a:rPr>
              <a:t>Commit to Believing the Truth</a:t>
            </a:r>
          </a:p>
          <a:p>
            <a:pPr marL="857250" marR="0" lvl="0" indent="-857250"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200" b="0" i="0" u="none" strike="noStrike" kern="1200" cap="none" spc="0" normalizeH="0" baseline="0" noProof="0" dirty="0">
                <a:ln>
                  <a:noFill/>
                </a:ln>
                <a:solidFill>
                  <a:prstClr val="black"/>
                </a:solidFill>
                <a:effectLst/>
                <a:uLnTx/>
                <a:uFillTx/>
                <a:latin typeface="Calibri"/>
                <a:ea typeface="+mn-ea"/>
                <a:cs typeface="+mn-cs"/>
              </a:rPr>
              <a:t>Know Who you are in Christ</a:t>
            </a:r>
          </a:p>
          <a:p>
            <a:pPr lvl="1" algn="ctr" defTabSz="1219170">
              <a:defRPr/>
            </a:pPr>
            <a:endParaRPr kumimoji="0" lang="en-US"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3114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0" y="489857"/>
            <a:ext cx="12192000" cy="5816977"/>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a:ea typeface="+mn-ea"/>
                <a:cs typeface="+mn-cs"/>
              </a:rPr>
              <a:t>Be Emotional Honest</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prstClr val="black"/>
              </a:solidFill>
              <a:effectLst/>
              <a:uLnTx/>
              <a:uFillTx/>
              <a:latin typeface="Calibri"/>
              <a:ea typeface="+mn-ea"/>
              <a:cs typeface="+mn-cs"/>
            </a:endParaRPr>
          </a:p>
          <a:p>
            <a:pPr marL="857250" marR="0" lvl="0" indent="-857250"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600" dirty="0">
                <a:solidFill>
                  <a:prstClr val="black"/>
                </a:solidFill>
                <a:latin typeface="Calibri"/>
              </a:rPr>
              <a:t>Don’t Cover it Up (Suppression)</a:t>
            </a:r>
          </a:p>
          <a:p>
            <a:pPr marL="857250" marR="0" lvl="0" indent="-857250"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5400" dirty="0">
                <a:solidFill>
                  <a:prstClr val="black"/>
                </a:solidFill>
                <a:latin typeface="Calibri"/>
              </a:rPr>
              <a:t>Don’t Explode (unhealth expression)</a:t>
            </a:r>
          </a:p>
          <a:p>
            <a:pPr marL="857250" marR="0" lvl="0" indent="-857250"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6000" b="0" i="0" u="none" strike="noStrike" kern="1200" cap="none" spc="0" normalizeH="0" baseline="0" noProof="0" dirty="0">
                <a:ln>
                  <a:noFill/>
                </a:ln>
                <a:solidFill>
                  <a:prstClr val="black"/>
                </a:solidFill>
                <a:effectLst/>
                <a:uLnTx/>
                <a:uFillTx/>
                <a:latin typeface="Calibri"/>
                <a:ea typeface="+mn-ea"/>
                <a:cs typeface="+mn-cs"/>
              </a:rPr>
              <a:t>Do Be Honest (acknowledgement)</a:t>
            </a:r>
          </a:p>
          <a:p>
            <a:pPr lvl="1" algn="ctr" defTabSz="1219170">
              <a:defRPr/>
            </a:pPr>
            <a:endParaRPr kumimoji="0" lang="en-US" sz="60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6204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0" y="489857"/>
            <a:ext cx="12192000" cy="7848302"/>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a:ea typeface="+mn-ea"/>
                <a:cs typeface="+mn-cs"/>
              </a:rPr>
              <a:t>Three Keys to Emotional Health</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dirty="0">
              <a:ln>
                <a:noFill/>
              </a:ln>
              <a:solidFill>
                <a:prstClr val="black"/>
              </a:solidFill>
              <a:effectLst/>
              <a:uLnTx/>
              <a:uFillTx/>
              <a:latin typeface="Calibri"/>
              <a:ea typeface="+mn-ea"/>
              <a:cs typeface="+mn-cs"/>
            </a:endParaRPr>
          </a:p>
          <a:p>
            <a:pPr marL="857250" marR="0" lvl="0" indent="-857250"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200" b="0" i="0" u="none" strike="noStrike" kern="1200" cap="none" spc="0" normalizeH="0" baseline="0" noProof="0" dirty="0">
                <a:ln>
                  <a:noFill/>
                </a:ln>
                <a:solidFill>
                  <a:prstClr val="black"/>
                </a:solidFill>
                <a:effectLst/>
                <a:uLnTx/>
                <a:uFillTx/>
                <a:latin typeface="Calibri"/>
                <a:ea typeface="+mn-ea"/>
                <a:cs typeface="+mn-cs"/>
              </a:rPr>
              <a:t>Be Emotionally Honest</a:t>
            </a:r>
          </a:p>
          <a:p>
            <a:pPr marL="857250" marR="0" lvl="0" indent="-857250"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200" b="0" i="0" u="none" strike="noStrike" kern="1200" cap="none" spc="0" normalizeH="0" baseline="0" noProof="0" dirty="0">
                <a:ln>
                  <a:noFill/>
                </a:ln>
                <a:solidFill>
                  <a:prstClr val="black"/>
                </a:solidFill>
                <a:effectLst/>
                <a:highlight>
                  <a:srgbClr val="FFFF00"/>
                </a:highlight>
                <a:uLnTx/>
                <a:uFillTx/>
                <a:latin typeface="Calibri"/>
                <a:ea typeface="+mn-ea"/>
                <a:cs typeface="+mn-cs"/>
              </a:rPr>
              <a:t>Commit to Believing the Truth</a:t>
            </a:r>
          </a:p>
          <a:p>
            <a:pPr marL="857250" indent="-857250" algn="ctr" defTabSz="1219170">
              <a:buFont typeface="Arial" panose="020B0604020202020204" pitchFamily="34" charset="0"/>
              <a:buChar char="•"/>
              <a:defRPr/>
            </a:pPr>
            <a:r>
              <a:rPr lang="en-US" sz="7200" dirty="0">
                <a:solidFill>
                  <a:prstClr val="black"/>
                </a:solidFill>
              </a:rPr>
              <a:t>Know Who you are in Christ</a:t>
            </a:r>
          </a:p>
          <a:p>
            <a:pPr marL="857250" marR="0" lvl="0" indent="-857250"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7200" b="0" i="0" u="none" strike="noStrike" kern="1200" cap="none" spc="0" normalizeH="0" baseline="0" noProof="0" dirty="0">
              <a:ln>
                <a:noFill/>
              </a:ln>
              <a:solidFill>
                <a:prstClr val="black"/>
              </a:solidFill>
              <a:effectLst/>
              <a:highlight>
                <a:srgbClr val="FFFF00"/>
              </a:highlight>
              <a:uLnTx/>
              <a:uFillTx/>
              <a:latin typeface="Calibri"/>
              <a:ea typeface="+mn-ea"/>
              <a:cs typeface="+mn-cs"/>
            </a:endParaRPr>
          </a:p>
          <a:p>
            <a:pPr marL="457200" marR="0" lvl="1" indent="0" algn="ctr" defTabSz="121917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2570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6" name="Rectangle 5">
            <a:extLst>
              <a:ext uri="{FF2B5EF4-FFF2-40B4-BE49-F238E27FC236}">
                <a16:creationId xmlns:a16="http://schemas.microsoft.com/office/drawing/2014/main" id="{08F29F25-E12A-4F7E-8C81-C7786DB61937}"/>
              </a:ext>
            </a:extLst>
          </p:cNvPr>
          <p:cNvSpPr/>
          <p:nvPr/>
        </p:nvSpPr>
        <p:spPr>
          <a:xfrm>
            <a:off x="0" y="612844"/>
            <a:ext cx="12192000" cy="5632311"/>
          </a:xfrm>
          <a:prstGeom prst="rect">
            <a:avLst/>
          </a:prstGeom>
          <a:solidFill>
            <a:schemeClr val="bg1"/>
          </a:solidFill>
          <a:ln>
            <a:solidFill>
              <a:schemeClr val="tx1"/>
            </a:solidFill>
          </a:ln>
        </p:spPr>
        <p:txBody>
          <a:bodyPr wrap="square" anchor="t">
            <a:spAutoFit/>
          </a:bodyPr>
          <a:lstStyle/>
          <a:p>
            <a:pPr algn="ctr"/>
            <a:r>
              <a:rPr lang="en-US" sz="6000" dirty="0">
                <a:cs typeface="Arial" panose="020B0604020202020204" pitchFamily="34" charset="0"/>
              </a:rPr>
              <a:t>God does not want emotional pain from our past to influence us negatively today.  </a:t>
            </a:r>
          </a:p>
          <a:p>
            <a:pPr algn="ctr"/>
            <a:endParaRPr lang="en-US" sz="6000" dirty="0">
              <a:cs typeface="Arial" panose="020B0604020202020204" pitchFamily="34" charset="0"/>
            </a:endParaRPr>
          </a:p>
          <a:p>
            <a:pPr algn="ctr"/>
            <a:r>
              <a:rPr lang="en-US" sz="6000" dirty="0">
                <a:cs typeface="Arial" panose="020B0604020202020204" pitchFamily="34" charset="0"/>
              </a:rPr>
              <a:t>Nobody can change our past, but we can choose to walk free from it.”</a:t>
            </a:r>
          </a:p>
        </p:txBody>
      </p:sp>
    </p:spTree>
    <p:extLst>
      <p:ext uri="{BB962C8B-B14F-4D97-AF65-F5344CB8AC3E}">
        <p14:creationId xmlns:p14="http://schemas.microsoft.com/office/powerpoint/2010/main" val="2082672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4" name="Rectangle 3"/>
          <p:cNvSpPr/>
          <p:nvPr/>
        </p:nvSpPr>
        <p:spPr>
          <a:xfrm>
            <a:off x="7091019" y="647136"/>
            <a:ext cx="4978400" cy="5632311"/>
          </a:xfrm>
          <a:prstGeom prst="rect">
            <a:avLst/>
          </a:prstGeom>
          <a:ln>
            <a:solidFill>
              <a:schemeClr val="tx1"/>
            </a:solidFill>
          </a:ln>
        </p:spPr>
        <p:txBody>
          <a:bodyPr wrap="square">
            <a:spAutoFit/>
          </a:bodyPr>
          <a:lstStyle/>
          <a:p>
            <a:pPr algn="ctr"/>
            <a:r>
              <a:rPr lang="en-US" sz="6000" dirty="0">
                <a:cs typeface="Arial" panose="020B0604020202020204" pitchFamily="34" charset="0"/>
              </a:rPr>
              <a:t>How can past experiences lead us to believe lies about our self, God, &amp; Satan?</a:t>
            </a:r>
            <a:endParaRPr lang="en-US" sz="6000" dirty="0">
              <a:solidFill>
                <a:schemeClr val="accent1">
                  <a:lumMod val="75000"/>
                </a:schemeClr>
              </a:solidFill>
              <a:cs typeface="Arial" panose="020B0604020202020204" pitchFamily="34" charset="0"/>
            </a:endParaRPr>
          </a:p>
        </p:txBody>
      </p:sp>
      <p:pic>
        <p:nvPicPr>
          <p:cNvPr id="8" name="Picture 2">
            <a:extLst>
              <a:ext uri="{FF2B5EF4-FFF2-40B4-BE49-F238E27FC236}">
                <a16:creationId xmlns:a16="http://schemas.microsoft.com/office/drawing/2014/main" id="{74E9D4CB-7E8B-4275-A85C-F28D090696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369" y="1939019"/>
            <a:ext cx="6475836" cy="365497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extBox 1"/>
          <p:cNvSpPr txBox="1"/>
          <p:nvPr/>
        </p:nvSpPr>
        <p:spPr>
          <a:xfrm>
            <a:off x="387778" y="710011"/>
            <a:ext cx="8159897" cy="1107996"/>
          </a:xfrm>
          <a:prstGeom prst="rect">
            <a:avLst/>
          </a:prstGeom>
          <a:noFill/>
        </p:spPr>
        <p:txBody>
          <a:bodyPr wrap="square" rtlCol="0">
            <a:spAutoFit/>
          </a:bodyPr>
          <a:lstStyle/>
          <a:p>
            <a:r>
              <a:rPr lang="en-US" sz="6600" dirty="0"/>
              <a:t>Pause for Thought</a:t>
            </a:r>
          </a:p>
        </p:txBody>
      </p:sp>
    </p:spTree>
    <p:extLst>
      <p:ext uri="{BB962C8B-B14F-4D97-AF65-F5344CB8AC3E}">
        <p14:creationId xmlns:p14="http://schemas.microsoft.com/office/powerpoint/2010/main" val="1957300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p>
        </p:txBody>
      </p:sp>
      <p:sp>
        <p:nvSpPr>
          <p:cNvPr id="4" name="Rectangle 3"/>
          <p:cNvSpPr/>
          <p:nvPr/>
        </p:nvSpPr>
        <p:spPr>
          <a:xfrm>
            <a:off x="505248" y="907143"/>
            <a:ext cx="11171767" cy="4175630"/>
          </a:xfrm>
          <a:prstGeom prst="rect">
            <a:avLst/>
          </a:prstGeom>
        </p:spPr>
        <p:txBody>
          <a:bodyPr wrap="square">
            <a:spAutoFit/>
          </a:bodyPr>
          <a:lstStyle/>
          <a:p>
            <a:pPr algn="ctr"/>
            <a:r>
              <a:rPr lang="en-US" sz="4400" dirty="0"/>
              <a:t>OBJECTION </a:t>
            </a:r>
          </a:p>
          <a:p>
            <a:pPr algn="ctr"/>
            <a:r>
              <a:rPr lang="en-US" sz="4800" dirty="0"/>
              <a:t>“You don’t know what’s been done to me.” </a:t>
            </a:r>
          </a:p>
          <a:p>
            <a:pPr algn="ctr"/>
            <a:endParaRPr lang="en-US" sz="4267" dirty="0"/>
          </a:p>
          <a:p>
            <a:pPr algn="ctr"/>
            <a:r>
              <a:rPr lang="en-US" sz="8800" dirty="0"/>
              <a:t>TRUTH</a:t>
            </a:r>
          </a:p>
          <a:p>
            <a:pPr algn="ctr"/>
            <a:endParaRPr lang="en-US" sz="4267" dirty="0">
              <a:solidFill>
                <a:srgbClr val="FF0000"/>
              </a:solidFill>
            </a:endParaRPr>
          </a:p>
        </p:txBody>
      </p:sp>
      <p:sp>
        <p:nvSpPr>
          <p:cNvPr id="5" name="Rectangle 4"/>
          <p:cNvSpPr/>
          <p:nvPr/>
        </p:nvSpPr>
        <p:spPr>
          <a:xfrm>
            <a:off x="514985" y="4451791"/>
            <a:ext cx="11162030" cy="913007"/>
          </a:xfrm>
          <a:prstGeom prst="rect">
            <a:avLst/>
          </a:prstGeom>
        </p:spPr>
        <p:txBody>
          <a:bodyPr wrap="none">
            <a:spAutoFit/>
          </a:bodyPr>
          <a:lstStyle/>
          <a:p>
            <a:pPr algn="ctr"/>
            <a:r>
              <a:rPr lang="en-US" sz="5333" dirty="0"/>
              <a:t>It doesn’t change who you are in Christ.</a:t>
            </a:r>
          </a:p>
        </p:txBody>
      </p:sp>
    </p:spTree>
    <p:extLst>
      <p:ext uri="{BB962C8B-B14F-4D97-AF65-F5344CB8AC3E}">
        <p14:creationId xmlns:p14="http://schemas.microsoft.com/office/powerpoint/2010/main" val="3598347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p>
        </p:txBody>
      </p:sp>
      <p:sp>
        <p:nvSpPr>
          <p:cNvPr id="4" name="Rectangle 3"/>
          <p:cNvSpPr/>
          <p:nvPr/>
        </p:nvSpPr>
        <p:spPr>
          <a:xfrm>
            <a:off x="505248" y="907143"/>
            <a:ext cx="11171767" cy="4175630"/>
          </a:xfrm>
          <a:prstGeom prst="rect">
            <a:avLst/>
          </a:prstGeom>
        </p:spPr>
        <p:txBody>
          <a:bodyPr wrap="square">
            <a:spAutoFit/>
          </a:bodyPr>
          <a:lstStyle/>
          <a:p>
            <a:pPr algn="ctr"/>
            <a:r>
              <a:rPr lang="en-US" sz="4400" dirty="0"/>
              <a:t>OBJECTION </a:t>
            </a:r>
          </a:p>
          <a:p>
            <a:pPr algn="ctr"/>
            <a:r>
              <a:rPr lang="en-US" sz="4800" dirty="0"/>
              <a:t>“You don’t know what I’ve done.” </a:t>
            </a:r>
          </a:p>
          <a:p>
            <a:pPr algn="ctr"/>
            <a:endParaRPr lang="en-US" sz="4267" dirty="0"/>
          </a:p>
          <a:p>
            <a:pPr algn="ctr"/>
            <a:r>
              <a:rPr lang="en-US" sz="8800" dirty="0"/>
              <a:t>TRUTH</a:t>
            </a:r>
          </a:p>
          <a:p>
            <a:pPr algn="ctr"/>
            <a:endParaRPr lang="en-US" sz="4267" dirty="0">
              <a:solidFill>
                <a:srgbClr val="FF0000"/>
              </a:solidFill>
            </a:endParaRPr>
          </a:p>
        </p:txBody>
      </p:sp>
      <p:sp>
        <p:nvSpPr>
          <p:cNvPr id="5" name="Rectangle 4"/>
          <p:cNvSpPr/>
          <p:nvPr/>
        </p:nvSpPr>
        <p:spPr>
          <a:xfrm>
            <a:off x="514985" y="4451791"/>
            <a:ext cx="11162030" cy="913007"/>
          </a:xfrm>
          <a:prstGeom prst="rect">
            <a:avLst/>
          </a:prstGeom>
        </p:spPr>
        <p:txBody>
          <a:bodyPr wrap="none">
            <a:spAutoFit/>
          </a:bodyPr>
          <a:lstStyle/>
          <a:p>
            <a:pPr algn="ctr"/>
            <a:r>
              <a:rPr lang="en-US" sz="5333" dirty="0"/>
              <a:t>It doesn’t change who you are in Christ.</a:t>
            </a:r>
          </a:p>
        </p:txBody>
      </p:sp>
    </p:spTree>
    <p:extLst>
      <p:ext uri="{BB962C8B-B14F-4D97-AF65-F5344CB8AC3E}">
        <p14:creationId xmlns:p14="http://schemas.microsoft.com/office/powerpoint/2010/main" val="280894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p>
        </p:txBody>
      </p:sp>
      <p:sp>
        <p:nvSpPr>
          <p:cNvPr id="4" name="Rectangle 3"/>
          <p:cNvSpPr/>
          <p:nvPr/>
        </p:nvSpPr>
        <p:spPr>
          <a:xfrm>
            <a:off x="-571500" y="801618"/>
            <a:ext cx="12937671" cy="3518977"/>
          </a:xfrm>
          <a:prstGeom prst="rect">
            <a:avLst/>
          </a:prstGeom>
        </p:spPr>
        <p:txBody>
          <a:bodyPr wrap="square">
            <a:spAutoFit/>
          </a:bodyPr>
          <a:lstStyle/>
          <a:p>
            <a:pPr algn="ctr"/>
            <a:r>
              <a:rPr lang="en-US" sz="4400" dirty="0"/>
              <a:t>OBJECTION </a:t>
            </a:r>
          </a:p>
          <a:p>
            <a:pPr algn="ctr"/>
            <a:r>
              <a:rPr lang="en-US" sz="4800" dirty="0"/>
              <a:t>“You don’t know how I’ve failed as a Christian.” </a:t>
            </a:r>
          </a:p>
          <a:p>
            <a:pPr algn="ctr"/>
            <a:r>
              <a:rPr lang="en-US" sz="8800" dirty="0"/>
              <a:t>TRUTH</a:t>
            </a:r>
          </a:p>
          <a:p>
            <a:pPr algn="ctr"/>
            <a:endParaRPr lang="en-US" sz="4267" dirty="0">
              <a:solidFill>
                <a:srgbClr val="FF0000"/>
              </a:solidFill>
            </a:endParaRPr>
          </a:p>
        </p:txBody>
      </p:sp>
      <p:sp>
        <p:nvSpPr>
          <p:cNvPr id="6" name="Rectangle 5">
            <a:extLst>
              <a:ext uri="{FF2B5EF4-FFF2-40B4-BE49-F238E27FC236}">
                <a16:creationId xmlns:a16="http://schemas.microsoft.com/office/drawing/2014/main" id="{9B984C08-AC04-4B8E-9D56-351CE8C4196F}"/>
              </a:ext>
            </a:extLst>
          </p:cNvPr>
          <p:cNvSpPr/>
          <p:nvPr/>
        </p:nvSpPr>
        <p:spPr>
          <a:xfrm>
            <a:off x="-97065" y="3429000"/>
            <a:ext cx="11988800" cy="3375026"/>
          </a:xfrm>
          <a:prstGeom prst="rect">
            <a:avLst/>
          </a:prstGeom>
        </p:spPr>
        <p:txBody>
          <a:bodyPr wrap="square">
            <a:spAutoFit/>
          </a:bodyPr>
          <a:lstStyle/>
          <a:p>
            <a:pPr algn="ctr"/>
            <a:r>
              <a:rPr lang="en-US" sz="5333" dirty="0"/>
              <a:t>Christ loved you when you were still a sinner. That hasn’t stopped now that you’re His.</a:t>
            </a:r>
          </a:p>
          <a:p>
            <a:pPr algn="ctr"/>
            <a:r>
              <a:rPr lang="en-US" sz="5333" dirty="0"/>
              <a:t>.</a:t>
            </a:r>
          </a:p>
        </p:txBody>
      </p:sp>
    </p:spTree>
    <p:extLst>
      <p:ext uri="{BB962C8B-B14F-4D97-AF65-F5344CB8AC3E}">
        <p14:creationId xmlns:p14="http://schemas.microsoft.com/office/powerpoint/2010/main" val="849076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p>
        </p:txBody>
      </p:sp>
      <p:sp>
        <p:nvSpPr>
          <p:cNvPr id="4" name="Rectangle 3"/>
          <p:cNvSpPr/>
          <p:nvPr/>
        </p:nvSpPr>
        <p:spPr>
          <a:xfrm>
            <a:off x="510116" y="629566"/>
            <a:ext cx="11171767" cy="3375604"/>
          </a:xfrm>
          <a:prstGeom prst="rect">
            <a:avLst/>
          </a:prstGeom>
        </p:spPr>
        <p:txBody>
          <a:bodyPr wrap="square">
            <a:spAutoFit/>
          </a:bodyPr>
          <a:lstStyle/>
          <a:p>
            <a:pPr algn="ctr"/>
            <a:r>
              <a:rPr lang="en-US" sz="4267" dirty="0"/>
              <a:t>OBJECTION</a:t>
            </a:r>
          </a:p>
          <a:p>
            <a:pPr algn="ctr"/>
            <a:r>
              <a:rPr lang="en-US" sz="4267" dirty="0"/>
              <a:t>“But I’m scared I will fail again in a major way.”</a:t>
            </a:r>
          </a:p>
          <a:p>
            <a:pPr algn="ctr"/>
            <a:endParaRPr lang="en-US" sz="4267" dirty="0"/>
          </a:p>
          <a:p>
            <a:pPr algn="ctr"/>
            <a:endParaRPr lang="en-US" sz="4267" dirty="0"/>
          </a:p>
          <a:p>
            <a:pPr algn="ctr"/>
            <a:endParaRPr lang="en-US" sz="4267" dirty="0">
              <a:solidFill>
                <a:srgbClr val="FF0000"/>
              </a:solidFill>
            </a:endParaRPr>
          </a:p>
        </p:txBody>
      </p:sp>
      <p:sp>
        <p:nvSpPr>
          <p:cNvPr id="5" name="Rectangle 4"/>
          <p:cNvSpPr/>
          <p:nvPr/>
        </p:nvSpPr>
        <p:spPr>
          <a:xfrm>
            <a:off x="101599" y="3831305"/>
            <a:ext cx="11988800" cy="3375026"/>
          </a:xfrm>
          <a:prstGeom prst="rect">
            <a:avLst/>
          </a:prstGeom>
        </p:spPr>
        <p:txBody>
          <a:bodyPr wrap="square">
            <a:spAutoFit/>
          </a:bodyPr>
          <a:lstStyle/>
          <a:p>
            <a:pPr algn="ctr"/>
            <a:r>
              <a:rPr lang="en-US" sz="5333" dirty="0"/>
              <a:t>When Christ died once for all our sins (Romans 6:10) How many of your sins were yet to be committed?</a:t>
            </a:r>
          </a:p>
          <a:p>
            <a:pPr algn="ctr"/>
            <a:r>
              <a:rPr lang="en-US" sz="5333" dirty="0"/>
              <a:t>.</a:t>
            </a:r>
          </a:p>
        </p:txBody>
      </p:sp>
      <p:sp>
        <p:nvSpPr>
          <p:cNvPr id="8" name="Rectangle 7">
            <a:extLst>
              <a:ext uri="{FF2B5EF4-FFF2-40B4-BE49-F238E27FC236}">
                <a16:creationId xmlns:a16="http://schemas.microsoft.com/office/drawing/2014/main" id="{72C62B64-66A5-436A-8E99-A81624E3C794}"/>
              </a:ext>
            </a:extLst>
          </p:cNvPr>
          <p:cNvSpPr/>
          <p:nvPr/>
        </p:nvSpPr>
        <p:spPr>
          <a:xfrm>
            <a:off x="4160234" y="2644170"/>
            <a:ext cx="3610284" cy="1569660"/>
          </a:xfrm>
          <a:prstGeom prst="rect">
            <a:avLst/>
          </a:prstGeom>
        </p:spPr>
        <p:txBody>
          <a:bodyPr wrap="none">
            <a:spAutoFit/>
          </a:bodyPr>
          <a:lstStyle/>
          <a:p>
            <a:pPr algn="ctr"/>
            <a:r>
              <a:rPr lang="en-US" sz="9600" dirty="0"/>
              <a:t>TRUTH</a:t>
            </a:r>
          </a:p>
        </p:txBody>
      </p:sp>
    </p:spTree>
    <p:extLst>
      <p:ext uri="{BB962C8B-B14F-4D97-AF65-F5344CB8AC3E}">
        <p14:creationId xmlns:p14="http://schemas.microsoft.com/office/powerpoint/2010/main" val="576837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p>
        </p:txBody>
      </p:sp>
      <p:sp>
        <p:nvSpPr>
          <p:cNvPr id="4" name="Rectangle 3"/>
          <p:cNvSpPr/>
          <p:nvPr/>
        </p:nvSpPr>
        <p:spPr>
          <a:xfrm>
            <a:off x="613833" y="638364"/>
            <a:ext cx="11171767" cy="7150932"/>
          </a:xfrm>
          <a:prstGeom prst="rect">
            <a:avLst/>
          </a:prstGeom>
        </p:spPr>
        <p:txBody>
          <a:bodyPr wrap="square">
            <a:spAutoFit/>
          </a:bodyPr>
          <a:lstStyle/>
          <a:p>
            <a:pPr algn="ctr"/>
            <a:r>
              <a:rPr lang="en-US" sz="4267" dirty="0"/>
              <a:t>OBJECTION</a:t>
            </a:r>
            <a:br>
              <a:rPr lang="en-US" sz="4267" dirty="0"/>
            </a:br>
            <a:r>
              <a:rPr lang="en-US" sz="4267" dirty="0"/>
              <a:t>Wouldn’t I be filled with pride if I believed these things about myself?”</a:t>
            </a:r>
          </a:p>
          <a:p>
            <a:pPr algn="ctr"/>
            <a:endParaRPr lang="en-US" sz="4267" dirty="0"/>
          </a:p>
          <a:p>
            <a:pPr algn="ctr"/>
            <a:endParaRPr lang="en-US" sz="4267" dirty="0"/>
          </a:p>
          <a:p>
            <a:pPr algn="ctr"/>
            <a:r>
              <a:rPr lang="en-US" sz="5333" dirty="0"/>
              <a:t>No you won’t be prideful if you believe these truths, but you WILL be defeated if you don’t believe them.</a:t>
            </a:r>
          </a:p>
          <a:p>
            <a:pPr algn="ctr"/>
            <a:endParaRPr lang="en-US" sz="4267" dirty="0"/>
          </a:p>
          <a:p>
            <a:pPr algn="ctr"/>
            <a:endParaRPr lang="en-US" sz="4267" dirty="0">
              <a:solidFill>
                <a:srgbClr val="FF0000"/>
              </a:solidFill>
            </a:endParaRPr>
          </a:p>
        </p:txBody>
      </p:sp>
      <p:sp>
        <p:nvSpPr>
          <p:cNvPr id="7" name="Rectangle 6">
            <a:extLst>
              <a:ext uri="{FF2B5EF4-FFF2-40B4-BE49-F238E27FC236}">
                <a16:creationId xmlns:a16="http://schemas.microsoft.com/office/drawing/2014/main" id="{744F6E39-3258-4E09-BF98-DD1356617EE1}"/>
              </a:ext>
            </a:extLst>
          </p:cNvPr>
          <p:cNvSpPr/>
          <p:nvPr/>
        </p:nvSpPr>
        <p:spPr>
          <a:xfrm>
            <a:off x="4160234" y="2644170"/>
            <a:ext cx="3610284" cy="1569660"/>
          </a:xfrm>
          <a:prstGeom prst="rect">
            <a:avLst/>
          </a:prstGeom>
        </p:spPr>
        <p:txBody>
          <a:bodyPr wrap="none">
            <a:spAutoFit/>
          </a:bodyPr>
          <a:lstStyle/>
          <a:p>
            <a:pPr algn="ctr"/>
            <a:r>
              <a:rPr lang="en-US" sz="9600" dirty="0"/>
              <a:t>TRUTH</a:t>
            </a:r>
          </a:p>
        </p:txBody>
      </p:sp>
    </p:spTree>
    <p:extLst>
      <p:ext uri="{BB962C8B-B14F-4D97-AF65-F5344CB8AC3E}">
        <p14:creationId xmlns:p14="http://schemas.microsoft.com/office/powerpoint/2010/main" val="4191844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0" y="942025"/>
            <a:ext cx="11176000" cy="531019"/>
          </a:xfrm>
        </p:spPr>
        <p:txBody>
          <a:bodyPr>
            <a:noAutofit/>
          </a:bodyPr>
          <a:lstStyle/>
          <a:p>
            <a:pPr algn="l"/>
            <a:r>
              <a:rPr lang="en-US" sz="4800" u="sng" dirty="0"/>
              <a:t>FREEDOM                            BONDAGE    </a:t>
            </a:r>
          </a:p>
        </p:txBody>
      </p:sp>
      <p:sp>
        <p:nvSpPr>
          <p:cNvPr id="3" name="Content Placeholder 2"/>
          <p:cNvSpPr>
            <a:spLocks noGrp="1"/>
          </p:cNvSpPr>
          <p:nvPr>
            <p:ph idx="1"/>
          </p:nvPr>
        </p:nvSpPr>
        <p:spPr>
          <a:xfrm>
            <a:off x="1491343" y="1892766"/>
            <a:ext cx="10972800" cy="4525963"/>
          </a:xfrm>
        </p:spPr>
        <p:txBody>
          <a:bodyPr>
            <a:normAutofit fontScale="92500" lnSpcReduction="20000"/>
          </a:bodyPr>
          <a:lstStyle/>
          <a:p>
            <a:pPr marL="0" indent="0">
              <a:buNone/>
            </a:pPr>
            <a:r>
              <a:rPr lang="en-US" dirty="0"/>
              <a:t>Truth</a:t>
            </a:r>
          </a:p>
          <a:p>
            <a:pPr marL="0" indent="0">
              <a:buNone/>
            </a:pPr>
            <a:endParaRPr lang="en-US" dirty="0"/>
          </a:p>
          <a:p>
            <a:pPr marL="0" indent="0">
              <a:buNone/>
            </a:pPr>
            <a:r>
              <a:rPr lang="en-US" dirty="0"/>
              <a:t>Belief</a:t>
            </a:r>
          </a:p>
          <a:p>
            <a:pPr marL="0" indent="0">
              <a:buNone/>
            </a:pPr>
            <a:endParaRPr lang="en-US" dirty="0"/>
          </a:p>
          <a:p>
            <a:pPr marL="0" indent="0">
              <a:buNone/>
            </a:pPr>
            <a:r>
              <a:rPr lang="en-US" dirty="0"/>
              <a:t>Obedience</a:t>
            </a:r>
          </a:p>
          <a:p>
            <a:pPr marL="0" indent="0">
              <a:buNone/>
            </a:pPr>
            <a:endParaRPr lang="en-US" dirty="0"/>
          </a:p>
          <a:p>
            <a:pPr marL="0" indent="0">
              <a:buNone/>
            </a:pPr>
            <a:r>
              <a:rPr lang="en-US" dirty="0"/>
              <a:t>Feelings</a:t>
            </a:r>
          </a:p>
        </p:txBody>
      </p:sp>
      <p:sp>
        <p:nvSpPr>
          <p:cNvPr id="4" name="Down Arrow 3"/>
          <p:cNvSpPr/>
          <p:nvPr/>
        </p:nvSpPr>
        <p:spPr>
          <a:xfrm>
            <a:off x="1987530" y="2732209"/>
            <a:ext cx="406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Down Arrow 6"/>
          <p:cNvSpPr/>
          <p:nvPr/>
        </p:nvSpPr>
        <p:spPr>
          <a:xfrm>
            <a:off x="1987530" y="5221409"/>
            <a:ext cx="406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 name="Down Arrow 7"/>
          <p:cNvSpPr/>
          <p:nvPr/>
        </p:nvSpPr>
        <p:spPr>
          <a:xfrm>
            <a:off x="1987530" y="4002209"/>
            <a:ext cx="406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Content Placeholder 2"/>
          <p:cNvSpPr txBox="1">
            <a:spLocks/>
          </p:cNvSpPr>
          <p:nvPr/>
        </p:nvSpPr>
        <p:spPr>
          <a:xfrm>
            <a:off x="7685479" y="1880532"/>
            <a:ext cx="6197600" cy="4525963"/>
          </a:xfrm>
          <a:prstGeom prst="rect">
            <a:avLst/>
          </a:prstGeom>
        </p:spPr>
        <p:txBody>
          <a:bodyPr vert="horz" lIns="121920" tIns="60960" rIns="121920" bIns="6096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4267" dirty="0"/>
              <a:t>Feelings</a:t>
            </a:r>
          </a:p>
          <a:p>
            <a:pPr marL="0" indent="0">
              <a:buNone/>
            </a:pPr>
            <a:endParaRPr lang="en-US" sz="4267" dirty="0"/>
          </a:p>
          <a:p>
            <a:pPr marL="0" indent="0">
              <a:buNone/>
            </a:pPr>
            <a:r>
              <a:rPr lang="en-US" sz="4267" dirty="0"/>
              <a:t>Truth</a:t>
            </a:r>
          </a:p>
          <a:p>
            <a:pPr marL="0" indent="0">
              <a:buNone/>
            </a:pPr>
            <a:endParaRPr lang="en-US" sz="4267" dirty="0"/>
          </a:p>
          <a:p>
            <a:pPr marL="0" indent="0">
              <a:buNone/>
            </a:pPr>
            <a:r>
              <a:rPr lang="en-US" sz="4267" dirty="0"/>
              <a:t>Belief</a:t>
            </a:r>
          </a:p>
          <a:p>
            <a:pPr marL="0" indent="0">
              <a:buNone/>
            </a:pPr>
            <a:endParaRPr lang="en-US" sz="4267" dirty="0"/>
          </a:p>
          <a:p>
            <a:pPr marL="0" indent="0">
              <a:buNone/>
            </a:pPr>
            <a:r>
              <a:rPr lang="en-US" sz="4267" dirty="0"/>
              <a:t>Disobedience</a:t>
            </a:r>
          </a:p>
        </p:txBody>
      </p:sp>
      <p:sp>
        <p:nvSpPr>
          <p:cNvPr id="10" name="Down Arrow 9"/>
          <p:cNvSpPr/>
          <p:nvPr/>
        </p:nvSpPr>
        <p:spPr>
          <a:xfrm>
            <a:off x="8269515" y="2710076"/>
            <a:ext cx="406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 name="Down Arrow 10"/>
          <p:cNvSpPr/>
          <p:nvPr/>
        </p:nvSpPr>
        <p:spPr>
          <a:xfrm>
            <a:off x="8269515" y="3980076"/>
            <a:ext cx="406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2" name="Down Arrow 11"/>
          <p:cNvSpPr/>
          <p:nvPr/>
        </p:nvSpPr>
        <p:spPr>
          <a:xfrm>
            <a:off x="8269515" y="5198685"/>
            <a:ext cx="406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746997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33B7E77-8E56-42D2-9C40-98A87216AF46}"/>
              </a:ext>
            </a:extLst>
          </p:cNvPr>
          <p:cNvSpPr>
            <a:spLocks noGrp="1"/>
          </p:cNvSpPr>
          <p:nvPr>
            <p:ph idx="1"/>
          </p:nvPr>
        </p:nvSpPr>
        <p:spPr>
          <a:xfrm>
            <a:off x="446314" y="274639"/>
            <a:ext cx="10972800" cy="5078313"/>
          </a:xfrm>
          <a:prstGeom prst="rect">
            <a:avLst/>
          </a:prstGeom>
        </p:spPr>
        <p:txBody>
          <a:bodyPr wrap="square">
            <a:spAutoFit/>
          </a:bodyPr>
          <a:lstStyle/>
          <a:p>
            <a:pPr marL="0" indent="0" algn="ctr">
              <a:buNone/>
            </a:pPr>
            <a:endParaRPr lang="en-US" sz="6000" dirty="0"/>
          </a:p>
          <a:p>
            <a:pPr marL="0" indent="0" algn="ctr">
              <a:buNone/>
            </a:pPr>
            <a:endParaRPr lang="en-US" sz="6000" dirty="0"/>
          </a:p>
          <a:p>
            <a:pPr marL="0" indent="0" algn="ctr">
              <a:buNone/>
            </a:pPr>
            <a:r>
              <a:rPr lang="en-US" sz="6000" dirty="0"/>
              <a:t>You don’t feel your way into proper beliefs. </a:t>
            </a:r>
            <a:r>
              <a:rPr lang="en-US" sz="6000" u="sng" dirty="0"/>
              <a:t>You believe your way into proper feelings.</a:t>
            </a:r>
          </a:p>
        </p:txBody>
      </p:sp>
      <p:sp>
        <p:nvSpPr>
          <p:cNvPr id="2" name="Title 1">
            <a:extLst>
              <a:ext uri="{FF2B5EF4-FFF2-40B4-BE49-F238E27FC236}">
                <a16:creationId xmlns:a16="http://schemas.microsoft.com/office/drawing/2014/main" id="{91745409-2EA3-4320-97C0-0A95E73B9A18}"/>
              </a:ext>
            </a:extLst>
          </p:cNvPr>
          <p:cNvSpPr>
            <a:spLocks noGrp="1"/>
          </p:cNvSpPr>
          <p:nvPr>
            <p:ph type="title"/>
          </p:nvPr>
        </p:nvSpPr>
        <p:spPr>
          <a:xfrm>
            <a:off x="609600" y="397052"/>
            <a:ext cx="10972800" cy="1143000"/>
          </a:xfrm>
        </p:spPr>
        <p:txBody>
          <a:bodyPr/>
          <a:lstStyle/>
          <a:p>
            <a:r>
              <a:rPr lang="en-US" dirty="0"/>
              <a:t>Hold on to the TRUTH!</a:t>
            </a:r>
          </a:p>
        </p:txBody>
      </p:sp>
    </p:spTree>
    <p:extLst>
      <p:ext uri="{BB962C8B-B14F-4D97-AF65-F5344CB8AC3E}">
        <p14:creationId xmlns:p14="http://schemas.microsoft.com/office/powerpoint/2010/main" val="3062913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6" name="Rectangle 5">
            <a:extLst>
              <a:ext uri="{FF2B5EF4-FFF2-40B4-BE49-F238E27FC236}">
                <a16:creationId xmlns:a16="http://schemas.microsoft.com/office/drawing/2014/main" id="{08F29F25-E12A-4F7E-8C81-C7786DB61937}"/>
              </a:ext>
            </a:extLst>
          </p:cNvPr>
          <p:cNvSpPr/>
          <p:nvPr/>
        </p:nvSpPr>
        <p:spPr>
          <a:xfrm>
            <a:off x="0" y="1298644"/>
            <a:ext cx="12192000" cy="3785652"/>
          </a:xfrm>
          <a:prstGeom prst="rect">
            <a:avLst/>
          </a:prstGeom>
          <a:solidFill>
            <a:schemeClr val="bg1"/>
          </a:solidFill>
          <a:ln>
            <a:solidFill>
              <a:schemeClr val="tx1"/>
            </a:solidFill>
          </a:ln>
        </p:spPr>
        <p:txBody>
          <a:bodyPr wrap="square" anchor="t">
            <a:spAutoFit/>
          </a:bodyPr>
          <a:lstStyle/>
          <a:p>
            <a:pPr algn="ctr"/>
            <a:r>
              <a:rPr lang="en-US" sz="6000" dirty="0">
                <a:cs typeface="Arial" panose="020B0604020202020204" pitchFamily="34" charset="0"/>
              </a:rPr>
              <a:t>“Children of God are not primarily products of their past In contrast, they are products of Christ’s work on the cross and His resurrection. </a:t>
            </a:r>
          </a:p>
        </p:txBody>
      </p:sp>
    </p:spTree>
    <p:extLst>
      <p:ext uri="{BB962C8B-B14F-4D97-AF65-F5344CB8AC3E}">
        <p14:creationId xmlns:p14="http://schemas.microsoft.com/office/powerpoint/2010/main" val="2867904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0" y="489857"/>
            <a:ext cx="12192000" cy="7848302"/>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a:ea typeface="+mn-ea"/>
                <a:cs typeface="+mn-cs"/>
              </a:rPr>
              <a:t>Three Keys to Emotional Health</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dirty="0">
              <a:ln>
                <a:noFill/>
              </a:ln>
              <a:solidFill>
                <a:prstClr val="black"/>
              </a:solidFill>
              <a:effectLst/>
              <a:uLnTx/>
              <a:uFillTx/>
              <a:latin typeface="Calibri"/>
              <a:ea typeface="+mn-ea"/>
              <a:cs typeface="+mn-cs"/>
            </a:endParaRPr>
          </a:p>
          <a:p>
            <a:pPr marL="857250" marR="0" lvl="0" indent="-857250"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200" b="0" i="0" u="none" strike="noStrike" kern="1200" cap="none" spc="0" normalizeH="0" baseline="0" noProof="0" dirty="0">
                <a:ln>
                  <a:noFill/>
                </a:ln>
                <a:solidFill>
                  <a:prstClr val="black"/>
                </a:solidFill>
                <a:effectLst/>
                <a:uLnTx/>
                <a:uFillTx/>
                <a:latin typeface="Calibri"/>
                <a:ea typeface="+mn-ea"/>
                <a:cs typeface="+mn-cs"/>
              </a:rPr>
              <a:t>Be Emotionally Honest</a:t>
            </a:r>
          </a:p>
          <a:p>
            <a:pPr marL="857250" marR="0" lvl="0" indent="-857250"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200" b="0" i="0" u="none" strike="noStrike" kern="1200" cap="none" spc="0" normalizeH="0" baseline="0" noProof="0" dirty="0">
                <a:ln>
                  <a:noFill/>
                </a:ln>
                <a:solidFill>
                  <a:prstClr val="black"/>
                </a:solidFill>
                <a:effectLst/>
                <a:uLnTx/>
                <a:uFillTx/>
                <a:latin typeface="Calibri"/>
                <a:ea typeface="+mn-ea"/>
                <a:cs typeface="+mn-cs"/>
              </a:rPr>
              <a:t>Commit to Believing the Truth</a:t>
            </a:r>
          </a:p>
          <a:p>
            <a:pPr marL="857250" indent="-857250" algn="ctr" defTabSz="1219170">
              <a:buFont typeface="Arial" panose="020B0604020202020204" pitchFamily="34" charset="0"/>
              <a:buChar char="•"/>
              <a:defRPr/>
            </a:pPr>
            <a:r>
              <a:rPr lang="en-US" sz="7200" dirty="0">
                <a:solidFill>
                  <a:prstClr val="black"/>
                </a:solidFill>
                <a:highlight>
                  <a:srgbClr val="FFFF00"/>
                </a:highlight>
              </a:rPr>
              <a:t>Know Who you are in Christ</a:t>
            </a:r>
          </a:p>
          <a:p>
            <a:pPr marL="857250" marR="0" lvl="0" indent="-857250"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7200" b="0" i="0" u="none" strike="noStrike" kern="1200" cap="none" spc="0" normalizeH="0" baseline="0" noProof="0" dirty="0">
              <a:ln>
                <a:noFill/>
              </a:ln>
              <a:solidFill>
                <a:prstClr val="black"/>
              </a:solidFill>
              <a:effectLst/>
              <a:uLnTx/>
              <a:uFillTx/>
              <a:latin typeface="Calibri"/>
              <a:ea typeface="+mn-ea"/>
              <a:cs typeface="+mn-cs"/>
            </a:endParaRPr>
          </a:p>
          <a:p>
            <a:pPr marL="457200" marR="0" lvl="1" indent="0" algn="ctr" defTabSz="121917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7878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4" name="Rectangle 3"/>
          <p:cNvSpPr/>
          <p:nvPr/>
        </p:nvSpPr>
        <p:spPr>
          <a:xfrm>
            <a:off x="7047476" y="800174"/>
            <a:ext cx="4978400" cy="4708981"/>
          </a:xfrm>
          <a:prstGeom prst="rect">
            <a:avLst/>
          </a:prstGeom>
          <a:ln>
            <a:solidFill>
              <a:schemeClr val="tx1"/>
            </a:solidFill>
          </a:ln>
        </p:spPr>
        <p:txBody>
          <a:bodyPr wrap="square">
            <a:spAutoFit/>
          </a:bodyPr>
          <a:lstStyle/>
          <a:p>
            <a:pPr algn="ctr"/>
            <a:r>
              <a:rPr lang="en-US" sz="6000" dirty="0">
                <a:cs typeface="Arial" panose="020B0604020202020204" pitchFamily="34" charset="0"/>
              </a:rPr>
              <a:t>Describe the kind of relationship that you have with your Dad?</a:t>
            </a:r>
            <a:endParaRPr lang="en-US" sz="6000" dirty="0">
              <a:solidFill>
                <a:schemeClr val="accent1">
                  <a:lumMod val="75000"/>
                </a:schemeClr>
              </a:solidFill>
              <a:cs typeface="Arial" panose="020B0604020202020204" pitchFamily="34" charset="0"/>
            </a:endParaRPr>
          </a:p>
        </p:txBody>
      </p:sp>
      <p:pic>
        <p:nvPicPr>
          <p:cNvPr id="8" name="Picture 2">
            <a:extLst>
              <a:ext uri="{FF2B5EF4-FFF2-40B4-BE49-F238E27FC236}">
                <a16:creationId xmlns:a16="http://schemas.microsoft.com/office/drawing/2014/main" id="{74E9D4CB-7E8B-4275-A85C-F28D090696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369" y="1939019"/>
            <a:ext cx="6475836" cy="365497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extBox 1"/>
          <p:cNvSpPr txBox="1"/>
          <p:nvPr/>
        </p:nvSpPr>
        <p:spPr>
          <a:xfrm>
            <a:off x="330572" y="800174"/>
            <a:ext cx="8159897" cy="1107996"/>
          </a:xfrm>
          <a:prstGeom prst="rect">
            <a:avLst/>
          </a:prstGeom>
          <a:noFill/>
        </p:spPr>
        <p:txBody>
          <a:bodyPr wrap="square" rtlCol="0">
            <a:spAutoFit/>
          </a:bodyPr>
          <a:lstStyle/>
          <a:p>
            <a:r>
              <a:rPr lang="en-US" sz="6600" dirty="0"/>
              <a:t>Pause for Thought</a:t>
            </a:r>
          </a:p>
        </p:txBody>
      </p:sp>
    </p:spTree>
    <p:extLst>
      <p:ext uri="{BB962C8B-B14F-4D97-AF65-F5344CB8AC3E}">
        <p14:creationId xmlns:p14="http://schemas.microsoft.com/office/powerpoint/2010/main" val="1554446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4" name="Rectangle 3"/>
          <p:cNvSpPr/>
          <p:nvPr/>
        </p:nvSpPr>
        <p:spPr>
          <a:xfrm>
            <a:off x="7101905" y="333573"/>
            <a:ext cx="4978400" cy="5909310"/>
          </a:xfrm>
          <a:prstGeom prst="rect">
            <a:avLst/>
          </a:prstGeom>
          <a:ln>
            <a:solidFill>
              <a:schemeClr val="tx1"/>
            </a:solidFill>
          </a:ln>
        </p:spPr>
        <p:txBody>
          <a:bodyPr wrap="square">
            <a:spAutoFit/>
          </a:bodyPr>
          <a:lstStyle/>
          <a:p>
            <a:pPr algn="ctr"/>
            <a:r>
              <a:rPr lang="en-US" sz="5400" dirty="0">
                <a:cs typeface="Arial" panose="020B0604020202020204" pitchFamily="34" charset="0"/>
              </a:rPr>
              <a:t>How has your relationship with Dad effected your relationship with your “Heavenly Father?</a:t>
            </a:r>
            <a:endParaRPr lang="en-US" sz="5400" dirty="0">
              <a:solidFill>
                <a:schemeClr val="accent1">
                  <a:lumMod val="75000"/>
                </a:schemeClr>
              </a:solidFill>
              <a:cs typeface="Arial" panose="020B0604020202020204" pitchFamily="34" charset="0"/>
            </a:endParaRPr>
          </a:p>
        </p:txBody>
      </p:sp>
      <p:pic>
        <p:nvPicPr>
          <p:cNvPr id="8" name="Picture 2">
            <a:extLst>
              <a:ext uri="{FF2B5EF4-FFF2-40B4-BE49-F238E27FC236}">
                <a16:creationId xmlns:a16="http://schemas.microsoft.com/office/drawing/2014/main" id="{74E9D4CB-7E8B-4275-A85C-F28D090696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369" y="1939019"/>
            <a:ext cx="6475836" cy="365497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extBox 1"/>
          <p:cNvSpPr txBox="1"/>
          <p:nvPr/>
        </p:nvSpPr>
        <p:spPr>
          <a:xfrm>
            <a:off x="207433" y="615117"/>
            <a:ext cx="8159897" cy="1107996"/>
          </a:xfrm>
          <a:prstGeom prst="rect">
            <a:avLst/>
          </a:prstGeom>
          <a:noFill/>
        </p:spPr>
        <p:txBody>
          <a:bodyPr wrap="square" rtlCol="0">
            <a:spAutoFit/>
          </a:bodyPr>
          <a:lstStyle/>
          <a:p>
            <a:r>
              <a:rPr lang="en-US" sz="6600" dirty="0"/>
              <a:t>Pause for Thought</a:t>
            </a:r>
          </a:p>
        </p:txBody>
      </p:sp>
    </p:spTree>
    <p:extLst>
      <p:ext uri="{BB962C8B-B14F-4D97-AF65-F5344CB8AC3E}">
        <p14:creationId xmlns:p14="http://schemas.microsoft.com/office/powerpoint/2010/main" val="626607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7A7DB-F53E-4704-8737-E235D70F7EF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5373D79-25FA-4F28-BC75-6F3253ED439B}"/>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A8ECF9A6-3E2D-42A2-B312-64878BF3240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33013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EF30B-9A9A-4989-AA25-1B8F7ADE80E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5899D7D-2235-4D56-9531-FA0416CCFF9C}"/>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9C29F743-9C3F-45ED-B933-C641C32D07E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593642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7393B-930E-4ADB-9E50-72322A50340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F25F21FD-CCA0-4E81-BA72-5125DFA920E7}"/>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72C61CC7-2364-4880-BB03-4BCD1E25A18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178188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EF02C-E604-4F87-A8B3-A7ABDD323E44}"/>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34D3F72-163B-4B42-A803-675B67CFC7BE}"/>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41092487-DD6E-4F3C-8383-0D535158A84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7882649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7A5D2-0E11-4BCD-AB4C-95C1D5DAC9B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40D9B0F-96C1-43F1-B032-76C2A6D57620}"/>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C8931064-B14D-494B-9CA4-4F6193F0D3B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840217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4D070-33FD-474D-9ED2-D6D2C3386CF0}"/>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D8425AF-5BC4-48C1-AD76-765180AF926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F50210F5-B05A-4318-817D-9BF6EE26C88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295114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433" y="-109445"/>
            <a:ext cx="12192000" cy="7112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2400" dirty="0"/>
              <a:t> FREEDOM IN CHRIST</a:t>
            </a:r>
            <a:endParaRPr lang="en-US" sz="3200" dirty="0"/>
          </a:p>
        </p:txBody>
      </p:sp>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3"/>
          <p:cNvSpPr/>
          <p:nvPr/>
        </p:nvSpPr>
        <p:spPr>
          <a:xfrm>
            <a:off x="410633" y="601755"/>
            <a:ext cx="11171767" cy="4524315"/>
          </a:xfrm>
          <a:prstGeom prst="rect">
            <a:avLst/>
          </a:prstGeom>
        </p:spPr>
        <p:txBody>
          <a:bodyPr wrap="square">
            <a:spAutoFit/>
          </a:bodyPr>
          <a:lstStyle/>
          <a:p>
            <a:r>
              <a:rPr lang="en-US" sz="4800" dirty="0"/>
              <a:t>Yet to all who received him, to those who believed in his name, he gave the right to become children of God-- </a:t>
            </a:r>
            <a:r>
              <a:rPr lang="en-US" sz="4800" b="1" baseline="30000" dirty="0"/>
              <a:t>13</a:t>
            </a:r>
            <a:r>
              <a:rPr lang="en-US" sz="4800" dirty="0"/>
              <a:t> children born not of natural descent, nor of human decision or a husband's will, but born of God. John 1:12-13 (NIV)</a:t>
            </a:r>
          </a:p>
        </p:txBody>
      </p:sp>
    </p:spTree>
    <p:extLst>
      <p:ext uri="{BB962C8B-B14F-4D97-AF65-F5344CB8AC3E}">
        <p14:creationId xmlns:p14="http://schemas.microsoft.com/office/powerpoint/2010/main" val="1797598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433" y="-109445"/>
            <a:ext cx="12192000" cy="7112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2400" dirty="0"/>
              <a:t> FREEDOM IN CHRIST</a:t>
            </a:r>
            <a:endParaRPr lang="en-US" sz="3200" dirty="0"/>
          </a:p>
        </p:txBody>
      </p:sp>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3"/>
          <p:cNvSpPr/>
          <p:nvPr/>
        </p:nvSpPr>
        <p:spPr>
          <a:xfrm>
            <a:off x="410633" y="601755"/>
            <a:ext cx="11171767" cy="6186309"/>
          </a:xfrm>
          <a:prstGeom prst="rect">
            <a:avLst/>
          </a:prstGeom>
        </p:spPr>
        <p:txBody>
          <a:bodyPr wrap="square">
            <a:spAutoFit/>
          </a:bodyPr>
          <a:lstStyle/>
          <a:p>
            <a:r>
              <a:rPr lang="en-US" sz="4400" dirty="0"/>
              <a:t> How great is the love the Father has lavished on us, that we should be called children of God! And that is what we are! The reason the world does not know us is that it did not know him. </a:t>
            </a:r>
            <a:r>
              <a:rPr lang="en-US" sz="4400" b="1" baseline="30000" dirty="0"/>
              <a:t>2</a:t>
            </a:r>
            <a:r>
              <a:rPr lang="en-US" sz="4400" dirty="0"/>
              <a:t> Dear friends, now we are children of God, and what we will be has not yet been made known. But we know that when he appears, we shall be like him, for we shall see him as he is. 1 John 3:1-2 (NIV)</a:t>
            </a:r>
          </a:p>
        </p:txBody>
      </p:sp>
    </p:spTree>
    <p:extLst>
      <p:ext uri="{BB962C8B-B14F-4D97-AF65-F5344CB8AC3E}">
        <p14:creationId xmlns:p14="http://schemas.microsoft.com/office/powerpoint/2010/main" val="3756814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6173F-0863-46B0-80BC-DEE084579B5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BB61F1F-F94B-427C-92BB-040A127715B5}"/>
              </a:ext>
            </a:extLst>
          </p:cNvPr>
          <p:cNvSpPr>
            <a:spLocks noGrp="1"/>
          </p:cNvSpPr>
          <p:nvPr>
            <p:ph idx="1"/>
          </p:nvPr>
        </p:nvSpPr>
        <p:spPr/>
        <p:txBody>
          <a:bodyPr>
            <a:normAutofit fontScale="92500" lnSpcReduction="10000"/>
          </a:bodyPr>
          <a:lstStyle/>
          <a:p>
            <a:r>
              <a:rPr lang="en-US" b="1" baseline="30000" dirty="0"/>
              <a:t>15</a:t>
            </a:r>
            <a:r>
              <a:rPr lang="en-US" dirty="0"/>
              <a:t> For you did not receive a spirit that makes you a slave again to fear, but you received the Spirit of sonship. And by him we cry, </a:t>
            </a:r>
            <a:r>
              <a:rPr lang="en-US" i="1" dirty="0"/>
              <a:t>"Abba,</a:t>
            </a:r>
            <a:r>
              <a:rPr lang="en-US" dirty="0"/>
              <a:t> Father." </a:t>
            </a:r>
            <a:r>
              <a:rPr lang="en-US" b="1" baseline="30000" dirty="0"/>
              <a:t>16</a:t>
            </a:r>
            <a:r>
              <a:rPr lang="en-US" dirty="0"/>
              <a:t> The Spirit himself testifies with our spirit that we are God's children. </a:t>
            </a:r>
            <a:r>
              <a:rPr lang="en-US" b="1" baseline="30000" dirty="0"/>
              <a:t>17</a:t>
            </a:r>
            <a:r>
              <a:rPr lang="en-US" dirty="0"/>
              <a:t> Now if we are children, then we are heirs--heirs of God and co-heirs with Christ, if indeed we share in his sufferings in order that we may also share in his glory. Romans 8:15-17 (NIV)</a:t>
            </a:r>
          </a:p>
          <a:p>
            <a:endParaRPr lang="en-US" dirty="0"/>
          </a:p>
        </p:txBody>
      </p:sp>
    </p:spTree>
    <p:extLst>
      <p:ext uri="{BB962C8B-B14F-4D97-AF65-F5344CB8AC3E}">
        <p14:creationId xmlns:p14="http://schemas.microsoft.com/office/powerpoint/2010/main" val="3893594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FE445-93FD-40BE-87D0-B1B101ECBC79}"/>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726D755A-94B3-45D6-BB0F-5812ACD33F57}"/>
              </a:ext>
            </a:extLst>
          </p:cNvPr>
          <p:cNvSpPr>
            <a:spLocks noGrp="1"/>
          </p:cNvSpPr>
          <p:nvPr>
            <p:ph idx="1"/>
          </p:nvPr>
        </p:nvSpPr>
        <p:spPr/>
        <p:txBody>
          <a:bodyPr>
            <a:normAutofit lnSpcReduction="10000"/>
          </a:bodyPr>
          <a:lstStyle/>
          <a:p>
            <a:r>
              <a:rPr lang="en-US" b="1" baseline="30000" dirty="0"/>
              <a:t>17</a:t>
            </a:r>
            <a:r>
              <a:rPr lang="en-US" dirty="0"/>
              <a:t> Every good and perfect gift is from above, coming down from the Father of the heavenly lights, who does not change like shifting shadows. </a:t>
            </a:r>
            <a:r>
              <a:rPr lang="en-US" b="1" baseline="30000" dirty="0"/>
              <a:t>18</a:t>
            </a:r>
            <a:r>
              <a:rPr lang="en-US" dirty="0"/>
              <a:t> He chose to give us birth through the word of truth, that we might be a kind of first fruits of all he created. James 1:17-18 (NIV)</a:t>
            </a:r>
          </a:p>
          <a:p>
            <a:endParaRPr lang="en-US" dirty="0"/>
          </a:p>
        </p:txBody>
      </p:sp>
    </p:spTree>
    <p:extLst>
      <p:ext uri="{BB962C8B-B14F-4D97-AF65-F5344CB8AC3E}">
        <p14:creationId xmlns:p14="http://schemas.microsoft.com/office/powerpoint/2010/main" val="4096902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A9C91-3072-4C32-A3BA-A73328E2DFD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474E85C8-1F0D-4F23-A04D-081DC6BB5A1F}"/>
              </a:ext>
            </a:extLst>
          </p:cNvPr>
          <p:cNvSpPr>
            <a:spLocks noGrp="1"/>
          </p:cNvSpPr>
          <p:nvPr>
            <p:ph idx="1"/>
          </p:nvPr>
        </p:nvSpPr>
        <p:spPr/>
        <p:txBody>
          <a:bodyPr/>
          <a:lstStyle/>
          <a:p>
            <a:r>
              <a:rPr lang="en-US" dirty="0"/>
              <a:t>Our father you art in heaven</a:t>
            </a:r>
          </a:p>
          <a:p>
            <a:r>
              <a:rPr lang="en-US" dirty="0"/>
              <a:t>Mat 7:11 How much more will your heavenly father give good gifts</a:t>
            </a:r>
          </a:p>
        </p:txBody>
      </p:sp>
    </p:spTree>
    <p:extLst>
      <p:ext uri="{BB962C8B-B14F-4D97-AF65-F5344CB8AC3E}">
        <p14:creationId xmlns:p14="http://schemas.microsoft.com/office/powerpoint/2010/main" val="1017930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615</TotalTime>
  <Words>1091</Words>
  <Application>Microsoft Office PowerPoint</Application>
  <PresentationFormat>Widescreen</PresentationFormat>
  <Paragraphs>244</Paragraphs>
  <Slides>55</Slides>
  <Notes>37</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55</vt:i4>
      </vt:variant>
    </vt:vector>
  </HeadingPairs>
  <TitlesOfParts>
    <vt:vector size="60" baseType="lpstr">
      <vt:lpstr>Arial</vt:lpstr>
      <vt:lpstr>Calibri</vt:lpstr>
      <vt:lpstr>Calibri Light</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There Are No Apps for Emotions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FREEDOM                            BONDAGE    </vt:lpstr>
      <vt:lpstr>Hold on to the TRUTH!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FREEDOM IN CHRIST</vt:lpstr>
      <vt:lpstr> FREEDOM IN CHRIST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Trenidy Davis</dc:creator>
  <cp:lastModifiedBy>Trenidy Davis</cp:lastModifiedBy>
  <cp:revision>65</cp:revision>
  <dcterms:created xsi:type="dcterms:W3CDTF">2018-08-09T02:24:27Z</dcterms:created>
  <dcterms:modified xsi:type="dcterms:W3CDTF">2019-03-19T02:35:04Z</dcterms:modified>
</cp:coreProperties>
</file>