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Lst>
  <p:notesMasterIdLst>
    <p:notesMasterId r:id="rId42"/>
  </p:notesMasterIdLst>
  <p:sldIdLst>
    <p:sldId id="402" r:id="rId4"/>
    <p:sldId id="461" r:id="rId5"/>
    <p:sldId id="407" r:id="rId6"/>
    <p:sldId id="439" r:id="rId7"/>
    <p:sldId id="422" r:id="rId8"/>
    <p:sldId id="466" r:id="rId9"/>
    <p:sldId id="444" r:id="rId10"/>
    <p:sldId id="440" r:id="rId11"/>
    <p:sldId id="443" r:id="rId12"/>
    <p:sldId id="473" r:id="rId13"/>
    <p:sldId id="474" r:id="rId14"/>
    <p:sldId id="475" r:id="rId15"/>
    <p:sldId id="465" r:id="rId16"/>
    <p:sldId id="480" r:id="rId17"/>
    <p:sldId id="467" r:id="rId18"/>
    <p:sldId id="423" r:id="rId19"/>
    <p:sldId id="433" r:id="rId20"/>
    <p:sldId id="476" r:id="rId21"/>
    <p:sldId id="477" r:id="rId22"/>
    <p:sldId id="478" r:id="rId23"/>
    <p:sldId id="470" r:id="rId24"/>
    <p:sldId id="450" r:id="rId25"/>
    <p:sldId id="481" r:id="rId26"/>
    <p:sldId id="454" r:id="rId27"/>
    <p:sldId id="472" r:id="rId28"/>
    <p:sldId id="471" r:id="rId29"/>
    <p:sldId id="448" r:id="rId30"/>
    <p:sldId id="449" r:id="rId31"/>
    <p:sldId id="469" r:id="rId32"/>
    <p:sldId id="405" r:id="rId33"/>
    <p:sldId id="431" r:id="rId34"/>
    <p:sldId id="409" r:id="rId35"/>
    <p:sldId id="455" r:id="rId36"/>
    <p:sldId id="453" r:id="rId37"/>
    <p:sldId id="452" r:id="rId38"/>
    <p:sldId id="458" r:id="rId39"/>
    <p:sldId id="463" r:id="rId40"/>
    <p:sldId id="44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enidy Davis" initials="TD" lastIdx="1" clrIdx="0">
    <p:extLst>
      <p:ext uri="{19B8F6BF-5375-455C-9EA6-DF929625EA0E}">
        <p15:presenceInfo xmlns:p15="http://schemas.microsoft.com/office/powerpoint/2012/main" userId="S::tdavis@tbclife.net::0594eaa6-36e9-4c53-aef1-ccfc3234ce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p:restoredTop sz="67896" autoAdjust="0"/>
  </p:normalViewPr>
  <p:slideViewPr>
    <p:cSldViewPr snapToGrid="0">
      <p:cViewPr varScale="1">
        <p:scale>
          <a:sx n="43" d="100"/>
          <a:sy n="43" d="100"/>
        </p:scale>
        <p:origin x="1524" y="-6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BDD4732-987E-4A26-9158-653A99EFC4D1}"/>
    <pc:docChg chg="modSld">
      <pc:chgData name="" userId="" providerId="" clId="Web-{4BDD4732-987E-4A26-9158-653A99EFC4D1}" dt="2018-09-25T21:14:52.166" v="8" actId="20577"/>
      <pc:docMkLst>
        <pc:docMk/>
      </pc:docMkLst>
      <pc:sldChg chg="modSp">
        <pc:chgData name="" userId="" providerId="" clId="Web-{4BDD4732-987E-4A26-9158-653A99EFC4D1}" dt="2018-09-25T21:13:55.729" v="2" actId="20577"/>
        <pc:sldMkLst>
          <pc:docMk/>
          <pc:sldMk cId="1524748298" sldId="443"/>
        </pc:sldMkLst>
        <pc:spChg chg="mod">
          <ac:chgData name="" userId="" providerId="" clId="Web-{4BDD4732-987E-4A26-9158-653A99EFC4D1}" dt="2018-09-25T21:13:55.729" v="2" actId="20577"/>
          <ac:spMkLst>
            <pc:docMk/>
            <pc:sldMk cId="1524748298" sldId="443"/>
            <ac:spMk id="6" creationId="{00000000-0000-0000-0000-000000000000}"/>
          </ac:spMkLst>
        </pc:spChg>
      </pc:sldChg>
      <pc:sldChg chg="modSp">
        <pc:chgData name="" userId="" providerId="" clId="Web-{4BDD4732-987E-4A26-9158-653A99EFC4D1}" dt="2018-09-25T21:14:50.729" v="6" actId="20577"/>
        <pc:sldMkLst>
          <pc:docMk/>
          <pc:sldMk cId="1165758526" sldId="447"/>
        </pc:sldMkLst>
        <pc:spChg chg="mod">
          <ac:chgData name="" userId="" providerId="" clId="Web-{4BDD4732-987E-4A26-9158-653A99EFC4D1}" dt="2018-09-25T21:14:50.729" v="6" actId="20577"/>
          <ac:spMkLst>
            <pc:docMk/>
            <pc:sldMk cId="1165758526" sldId="447"/>
            <ac:spMk id="4" creationId="{575D47C1-E4F3-46CE-B129-83AD434D26A1}"/>
          </ac:spMkLst>
        </pc:spChg>
      </pc:sldChg>
    </pc:docChg>
  </pc:docChgLst>
  <pc:docChgLst>
    <pc:chgData name="Trenidy Davis" userId="5432308_tp_dropbox" providerId="OAuth2" clId="{6FF01A03-9D0B-C242-90C0-D64F5712BF55}"/>
    <pc:docChg chg="delSld modSld sldOrd">
      <pc:chgData name="Trenidy Davis" userId="5432308_tp_dropbox" providerId="OAuth2" clId="{6FF01A03-9D0B-C242-90C0-D64F5712BF55}" dt="2020-03-05T01:05:51.936" v="20" actId="20577"/>
      <pc:docMkLst>
        <pc:docMk/>
      </pc:docMkLst>
      <pc:sldChg chg="del">
        <pc:chgData name="Trenidy Davis" userId="5432308_tp_dropbox" providerId="OAuth2" clId="{6FF01A03-9D0B-C242-90C0-D64F5712BF55}" dt="2020-03-04T23:51:49.241" v="6" actId="2696"/>
        <pc:sldMkLst>
          <pc:docMk/>
          <pc:sldMk cId="2277260655" sldId="349"/>
        </pc:sldMkLst>
      </pc:sldChg>
      <pc:sldChg chg="ord">
        <pc:chgData name="Trenidy Davis" userId="5432308_tp_dropbox" providerId="OAuth2" clId="{6FF01A03-9D0B-C242-90C0-D64F5712BF55}" dt="2020-03-04T23:48:56.401" v="1" actId="1076"/>
        <pc:sldMkLst>
          <pc:docMk/>
          <pc:sldMk cId="3309158834" sldId="423"/>
        </pc:sldMkLst>
      </pc:sldChg>
      <pc:sldChg chg="mod modShow">
        <pc:chgData name="Trenidy Davis" userId="5432308_tp_dropbox" providerId="OAuth2" clId="{6FF01A03-9D0B-C242-90C0-D64F5712BF55}" dt="2020-03-04T23:49:48.086" v="4" actId="729"/>
        <pc:sldMkLst>
          <pc:docMk/>
          <pc:sldMk cId="3431771064" sldId="425"/>
        </pc:sldMkLst>
      </pc:sldChg>
      <pc:sldChg chg="ord">
        <pc:chgData name="Trenidy Davis" userId="5432308_tp_dropbox" providerId="OAuth2" clId="{6FF01A03-9D0B-C242-90C0-D64F5712BF55}" dt="2020-03-04T23:49:31.753" v="3" actId="1076"/>
        <pc:sldMkLst>
          <pc:docMk/>
          <pc:sldMk cId="955839956" sldId="450"/>
        </pc:sldMkLst>
      </pc:sldChg>
      <pc:sldChg chg="mod modShow">
        <pc:chgData name="Trenidy Davis" userId="5432308_tp_dropbox" providerId="OAuth2" clId="{6FF01A03-9D0B-C242-90C0-D64F5712BF55}" dt="2020-03-04T23:50:14.774" v="5" actId="729"/>
        <pc:sldMkLst>
          <pc:docMk/>
          <pc:sldMk cId="1648040425" sldId="454"/>
        </pc:sldMkLst>
      </pc:sldChg>
      <pc:sldChg chg="modSp">
        <pc:chgData name="Trenidy Davis" userId="5432308_tp_dropbox" providerId="OAuth2" clId="{6FF01A03-9D0B-C242-90C0-D64F5712BF55}" dt="2020-03-05T01:05:51.777" v="19" actId="20577"/>
        <pc:sldMkLst>
          <pc:docMk/>
          <pc:sldMk cId="3984754735" sldId="455"/>
        </pc:sldMkLst>
        <pc:spChg chg="mod">
          <ac:chgData name="Trenidy Davis" userId="5432308_tp_dropbox" providerId="OAuth2" clId="{6FF01A03-9D0B-C242-90C0-D64F5712BF55}" dt="2020-03-05T01:05:51.777" v="19" actId="20577"/>
          <ac:spMkLst>
            <pc:docMk/>
            <pc:sldMk cId="3984754735" sldId="455"/>
            <ac:spMk id="4" creationId="{575D47C1-E4F3-46CE-B129-83AD434D26A1}"/>
          </ac:spMkLst>
        </pc:spChg>
      </pc:sldChg>
      <pc:sldChg chg="del mod modShow">
        <pc:chgData name="Trenidy Davis" userId="5432308_tp_dropbox" providerId="OAuth2" clId="{6FF01A03-9D0B-C242-90C0-D64F5712BF55}" dt="2020-03-04T23:51:57.649" v="7" actId="2696"/>
        <pc:sldMkLst>
          <pc:docMk/>
          <pc:sldMk cId="4135622423" sldId="462"/>
        </pc:sldMkLst>
      </pc:sldChg>
    </pc:docChg>
  </pc:docChgLst>
  <pc:docChgLst>
    <pc:chgData name="Trenidy Davis" userId="5432308_tp_dropbox" providerId="OAuth2" clId="{4A8EDB3B-6202-254C-87A5-6F6C24F48689}"/>
    <pc:docChg chg="modSld">
      <pc:chgData name="Trenidy Davis" userId="5432308_tp_dropbox" providerId="OAuth2" clId="{4A8EDB3B-6202-254C-87A5-6F6C24F48689}" dt="2018-09-05T22:38:46.814" v="8" actId="20577"/>
      <pc:docMkLst>
        <pc:docMk/>
      </pc:docMkLst>
      <pc:sldChg chg="modSp">
        <pc:chgData name="Trenidy Davis" userId="5432308_tp_dropbox" providerId="OAuth2" clId="{4A8EDB3B-6202-254C-87A5-6F6C24F48689}" dt="2018-09-05T22:38:46.814" v="8" actId="20577"/>
        <pc:sldMkLst>
          <pc:docMk/>
          <pc:sldMk cId="3431771064" sldId="425"/>
        </pc:sldMkLst>
        <pc:spChg chg="mod">
          <ac:chgData name="Trenidy Davis" userId="5432308_tp_dropbox" providerId="OAuth2" clId="{4A8EDB3B-6202-254C-87A5-6F6C24F48689}" dt="2018-09-05T22:38:46.814" v="8" actId="20577"/>
          <ac:spMkLst>
            <pc:docMk/>
            <pc:sldMk cId="3431771064" sldId="425"/>
            <ac:spMk id="4" creationId="{575D47C1-E4F3-46CE-B129-83AD434D26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9/29/2021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dirty="0"/>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ullian.net/articles/grace-in-practice-a-tribute-to-paul-zah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tullian.net/articles/grace-in-practice-a-tribute-to-paul-zah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cuase of much of our struggle.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1963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P33 Who I am Statements </a:t>
            </a:r>
          </a:p>
          <a:p>
            <a:r>
              <a:rPr lang="en-US" dirty="0"/>
              <a:t>P44 Twenty Cans of Faith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747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Who I Am In Christ.  Identity is about being not doing. Most of our teaching can be all about doing.</a:t>
            </a:r>
          </a:p>
          <a:p>
            <a:r>
              <a:rPr lang="en-US" dirty="0"/>
              <a:t>IF YOU AREN”T SICK OF SAYING IT THEY PROBOBLY HAVEN”T HEARD YOU. (Kids and employees)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5859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cuase of much of our struggle.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654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 Nature</a:t>
            </a:r>
          </a:p>
          <a:p>
            <a:r>
              <a:rPr lang="en-US" dirty="0"/>
              <a:t>Old Man</a:t>
            </a:r>
          </a:p>
          <a:p>
            <a:r>
              <a:rPr lang="en-US" dirty="0"/>
              <a:t>Adam</a:t>
            </a:r>
          </a:p>
          <a:p>
            <a:endParaRPr lang="en-US" dirty="0"/>
          </a:p>
          <a:p>
            <a:r>
              <a:rPr lang="en-US" dirty="0"/>
              <a:t>Behavior patters developed over 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3423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grew up independent of God. Learned Indepedance.</a:t>
            </a:r>
          </a:p>
          <a:p>
            <a:r>
              <a:rPr lang="en-US" dirty="0"/>
              <a:t>We learned to react , cope and think without God.</a:t>
            </a:r>
          </a:p>
          <a:p>
            <a:endParaRPr lang="en-US" dirty="0"/>
          </a:p>
          <a:p>
            <a:r>
              <a:rPr lang="en-US" dirty="0"/>
              <a:t>When you come to Christ your Spirit is born again, You are a new person.  But your Flesh, which is informed by your thinking. You maybe a believe but you still have things in your deleted items bin of your mind, that can’t be permantely removed.  God’s answer to is overwrite your memories by how you think and we will talk about this more next week. </a:t>
            </a:r>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8</a:t>
            </a:fld>
            <a:endParaRPr lang="en-US" dirty="0">
              <a:solidFill>
                <a:prstClr val="black"/>
              </a:solidFill>
              <a:latin typeface="Calibri"/>
            </a:endParaRPr>
          </a:p>
        </p:txBody>
      </p:sp>
    </p:spTree>
    <p:extLst>
      <p:ext uri="{BB962C8B-B14F-4D97-AF65-F5344CB8AC3E}">
        <p14:creationId xmlns:p14="http://schemas.microsoft.com/office/powerpoint/2010/main" val="46295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end of a relationship, but not of an existence. I still have memories. Good and Bad</a:t>
            </a:r>
          </a:p>
          <a:p>
            <a:endParaRPr lang="en-US" dirty="0"/>
          </a:p>
          <a:p>
            <a:r>
              <a:rPr lang="en-US" dirty="0"/>
              <a:t>When my grandfather died withn I was 13, that was the end of our relationship in this life, but not the end of what had existed with him.</a:t>
            </a:r>
          </a:p>
          <a:p>
            <a:r>
              <a:rPr lang="en-US" dirty="0"/>
              <a:t>I still have memories of him of holding his had in his hospital bed. Those are very real to me and when I think about them they effect me. But he died</a:t>
            </a:r>
          </a:p>
          <a:p>
            <a:endParaRPr lang="en-US" dirty="0"/>
          </a:p>
          <a:p>
            <a:r>
              <a:rPr lang="en-US" dirty="0"/>
              <a:t>We died to sin, but sin still exists it is still familiar to us.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860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5158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9859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7632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Amazing Grace and “Saved a Wretch Like Me”</a:t>
            </a:r>
          </a:p>
          <a:p>
            <a:endParaRPr lang="en-US" dirty="0"/>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13</a:t>
            </a:fld>
            <a:endParaRPr lang="en-US" dirty="0"/>
          </a:p>
        </p:txBody>
      </p:sp>
    </p:spTree>
    <p:extLst>
      <p:ext uri="{BB962C8B-B14F-4D97-AF65-F5344CB8AC3E}">
        <p14:creationId xmlns:p14="http://schemas.microsoft.com/office/powerpoint/2010/main" val="2545044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000000"/>
              </a:solidFill>
              <a:effectLst/>
              <a:latin typeface="system-u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1387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system-ui"/>
              </a:rPr>
              <a:t>Galatians 5:19-21</a:t>
            </a:r>
          </a:p>
          <a:p>
            <a:pPr algn="l"/>
            <a:endParaRPr lang="en-US" b="0" i="0" dirty="0">
              <a:solidFill>
                <a:srgbClr val="000000"/>
              </a:solidFill>
              <a:effectLst/>
              <a:latin typeface="system-ui"/>
            </a:endParaRPr>
          </a:p>
          <a:p>
            <a:pPr algn="l"/>
            <a:r>
              <a:rPr lang="en-US" b="1" i="0" baseline="30000" dirty="0">
                <a:solidFill>
                  <a:srgbClr val="000000"/>
                </a:solidFill>
                <a:effectLst/>
                <a:latin typeface="system-ui"/>
              </a:rPr>
              <a:t>19-21 </a:t>
            </a:r>
            <a:r>
              <a:rPr lang="en-US" b="0" i="0" dirty="0">
                <a:solidFill>
                  <a:srgbClr val="000000"/>
                </a:solidFill>
                <a:effectLst/>
                <a:latin typeface="system-ui"/>
              </a:rPr>
              <a:t>It is obvious what kind of life develops out of trying to get your own way all the time: repetitive, loveless, cheap sex; a stinking accumulation of mental and emotional garbage; frenzied and joyless grabs for happiness; trinket gods; magic-show religion; paranoid loneliness; cutthroat competition; all-consuming-yet-never-satisfied wants; a brutal temper; an impotence to love or be loved; divided homes and divided lives; small-minded and lopsided pursuits; the vicious habit of depersonalizing everyone into a rival; uncontrolled and uncontrollable addictions; ugly parodies of community. I could go on.</a:t>
            </a:r>
          </a:p>
          <a:p>
            <a:pPr algn="l"/>
            <a:endParaRPr lang="en-US" b="0" i="0" dirty="0">
              <a:solidFill>
                <a:srgbClr val="000000"/>
              </a:solidFill>
              <a:effectLst/>
              <a:latin typeface="system-ui"/>
            </a:endParaRPr>
          </a:p>
          <a:p>
            <a:pPr algn="l"/>
            <a:r>
              <a:rPr lang="en-US" b="0" i="0" dirty="0">
                <a:solidFill>
                  <a:srgbClr val="000000"/>
                </a:solidFill>
                <a:effectLst/>
                <a:latin typeface="system-ui"/>
              </a:rPr>
              <a:t>This isn’t the first time I have warned you, you know. If you use your freedom this way, you will not inherit God’s kingdom.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6367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dirty="0"/>
          </a:p>
        </p:txBody>
      </p:sp>
    </p:spTree>
    <p:extLst>
      <p:ext uri="{BB962C8B-B14F-4D97-AF65-F5344CB8AC3E}">
        <p14:creationId xmlns:p14="http://schemas.microsoft.com/office/powerpoint/2010/main" val="3081126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826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768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333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Chrisitans are no longer in the flesh (or in Adam) they are in the Spriti (In Christ);</a:t>
            </a:r>
          </a:p>
          <a:p>
            <a:r>
              <a:rPr lang="en-US" dirty="0"/>
              <a:t>But as we’ve seen we can live according to the flesh.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3656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alibri"/>
              </a:rPr>
              <a:t>Even though sin has no power over us, we can choose to give in to sin.</a:t>
            </a:r>
            <a:endParaRPr lang="en-US" sz="1200" dirty="0">
              <a:solidFill>
                <a:prstClr val="black"/>
              </a:solidFill>
              <a:latin typeface="Calibri"/>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21</a:t>
            </a:fld>
            <a:endParaRPr lang="en-US" dirty="0"/>
          </a:p>
        </p:txBody>
      </p:sp>
    </p:spTree>
    <p:extLst>
      <p:ext uri="{BB962C8B-B14F-4D97-AF65-F5344CB8AC3E}">
        <p14:creationId xmlns:p14="http://schemas.microsoft.com/office/powerpoint/2010/main" val="2128706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22</a:t>
            </a:fld>
            <a:endParaRPr lang="en-US" dirty="0"/>
          </a:p>
        </p:txBody>
      </p:sp>
    </p:spTree>
    <p:extLst>
      <p:ext uri="{BB962C8B-B14F-4D97-AF65-F5344CB8AC3E}">
        <p14:creationId xmlns:p14="http://schemas.microsoft.com/office/powerpoint/2010/main" val="3135169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alibri"/>
              </a:rPr>
              <a:t>Even though sin has no power over us, we can choose to give in to sin.</a:t>
            </a:r>
            <a:endParaRPr lang="en-US" sz="1200" dirty="0">
              <a:solidFill>
                <a:prstClr val="black"/>
              </a:solidFill>
              <a:latin typeface="Calibri"/>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03B18-F139-4B2C-9A44-4FF4F6AE68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4565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3336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25</a:t>
            </a:fld>
            <a:endParaRPr lang="en-US" dirty="0"/>
          </a:p>
        </p:txBody>
      </p:sp>
    </p:spTree>
    <p:extLst>
      <p:ext uri="{BB962C8B-B14F-4D97-AF65-F5344CB8AC3E}">
        <p14:creationId xmlns:p14="http://schemas.microsoft.com/office/powerpoint/2010/main" val="2558601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system-ui"/>
              </a:rPr>
              <a:t>Walking by the Spirit is not</a:t>
            </a:r>
          </a:p>
          <a:p>
            <a:pPr algn="l"/>
            <a:r>
              <a:rPr lang="en-US" b="0" i="0" dirty="0">
                <a:solidFill>
                  <a:srgbClr val="000000"/>
                </a:solidFill>
                <a:effectLst/>
                <a:latin typeface="system-ui"/>
              </a:rPr>
              <a:t>Just a Good Feeling</a:t>
            </a:r>
          </a:p>
          <a:p>
            <a:pPr algn="l"/>
            <a:r>
              <a:rPr lang="en-US" b="0" i="0" dirty="0">
                <a:solidFill>
                  <a:srgbClr val="000000"/>
                </a:solidFill>
                <a:effectLst/>
                <a:latin typeface="system-ui"/>
              </a:rPr>
              <a:t>A Liscense to do what I want. (2 Peter 2:19 People are Slaves to whatever controls them)</a:t>
            </a:r>
          </a:p>
          <a:p>
            <a:pPr algn="l"/>
            <a:endParaRPr lang="en-US" b="1" i="0" baseline="30000" dirty="0">
              <a:solidFill>
                <a:srgbClr val="000000"/>
              </a:solidFill>
              <a:effectLst/>
              <a:latin typeface="system-ui"/>
            </a:endParaRPr>
          </a:p>
          <a:p>
            <a:pPr algn="l"/>
            <a:r>
              <a:rPr lang="en-US" b="1" i="0" baseline="30000" dirty="0">
                <a:solidFill>
                  <a:srgbClr val="000000"/>
                </a:solidFill>
                <a:effectLst/>
                <a:latin typeface="system-ui"/>
              </a:rPr>
              <a:t>22-23 </a:t>
            </a:r>
            <a:r>
              <a:rPr lang="en-US" b="0" i="0" dirty="0">
                <a:solidFill>
                  <a:srgbClr val="000000"/>
                </a:solidFill>
                <a:effectLst/>
                <a:latin typeface="system-ui"/>
              </a:rPr>
              <a:t>But what happens when we live God’s way? He brings gifts into our lives, much the same way that fruit appears in an orchard—things like affection for others, exuberance about life, serenity. We develop a willingness to stick with things, a sense of compassion in the heart, and a conviction that a basic holiness permeates things and people. We find ourselves involved in loyal commitments, not needing to force our way in life, able to control and direct our energies wisely.</a:t>
            </a:r>
          </a:p>
          <a:p>
            <a:pPr algn="l"/>
            <a:endParaRPr lang="en-US" b="0" i="0" dirty="0">
              <a:solidFill>
                <a:srgbClr val="000000"/>
              </a:solidFill>
              <a:effectLst/>
              <a:latin typeface="system-ui"/>
            </a:endParaRPr>
          </a:p>
          <a:p>
            <a:pPr algn="l"/>
            <a:endParaRPr lang="en-US" b="0" i="0" dirty="0">
              <a:solidFill>
                <a:srgbClr val="000000"/>
              </a:solidFill>
              <a:effectLst/>
              <a:latin typeface="system-u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6941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27</a:t>
            </a:fld>
            <a:endParaRPr lang="en-US" dirty="0">
              <a:solidFill>
                <a:prstClr val="black"/>
              </a:solidFill>
              <a:latin typeface="Calibri"/>
            </a:endParaRPr>
          </a:p>
        </p:txBody>
      </p:sp>
    </p:spTree>
    <p:extLst>
      <p:ext uri="{BB962C8B-B14F-4D97-AF65-F5344CB8AC3E}">
        <p14:creationId xmlns:p14="http://schemas.microsoft.com/office/powerpoint/2010/main" val="2331685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Failure to take personal responsibility</a:t>
            </a:r>
          </a:p>
          <a:p>
            <a:endParaRPr lang="en-US" dirty="0"/>
          </a:p>
          <a:p>
            <a:r>
              <a:rPr lang="en-US" dirty="0"/>
              <a:t>Tullian Tavigian</a:t>
            </a:r>
          </a:p>
          <a:p>
            <a:endParaRPr lang="en-US" dirty="0"/>
          </a:p>
          <a:p>
            <a:r>
              <a:rPr lang="en-US" sz="1200" b="0" i="0" kern="1200" dirty="0">
                <a:solidFill>
                  <a:schemeClr val="tx1"/>
                </a:solidFill>
                <a:effectLst/>
                <a:latin typeface="+mn-lt"/>
                <a:ea typeface="+mn-ea"/>
                <a:cs typeface="+mn-cs"/>
              </a:rPr>
              <a:t>But as shocking as all of my self-imposed losses were, my instinctive response shocked me even more. Rather than blaming myself for all the hurt I caused, I blamed everyone else for all the losses I was experiencing. The self-pity, the rage, the self-justified resentment, the deluded rationalization, the deep selfishness, the perverted sense of entitlement—it was all there. Everyday. All day. </a:t>
            </a:r>
          </a:p>
          <a:p>
            <a:r>
              <a:rPr lang="en-US" sz="1200" b="0" i="0" u="none" strike="noStrike" kern="1200" dirty="0">
                <a:solidFill>
                  <a:schemeClr val="tx1"/>
                </a:solidFill>
                <a:effectLst/>
                <a:latin typeface="+mn-lt"/>
                <a:ea typeface="+mn-ea"/>
                <a:cs typeface="+mn-cs"/>
                <a:hlinkClick r:id="rId3"/>
              </a:rPr>
              <a:t>As I’ve said elsewhere</a:t>
            </a:r>
            <a:r>
              <a:rPr lang="en-US" sz="1200" b="0" i="0" kern="1200" dirty="0">
                <a:solidFill>
                  <a:schemeClr val="tx1"/>
                </a:solidFill>
                <a:effectLst/>
                <a:latin typeface="+mn-lt"/>
                <a:ea typeface="+mn-ea"/>
                <a:cs typeface="+mn-cs"/>
              </a:rPr>
              <a:t>, I was lost, undone and angry at God, others, and myself—doing everything I could to “rescue” myself from the wreckage I caused. I was in full self-salvation mode. What should have been my wake-up call to a newfound humility and dependence on God became my excuse to dig in my heels even deeper. I was heading off into the far country…  </a:t>
            </a:r>
          </a:p>
          <a:p>
            <a:endParaRPr lang="en-US" dirty="0"/>
          </a:p>
          <a:p>
            <a:r>
              <a:rPr lang="en-US" dirty="0"/>
              <a:t>JJ Podcast this week that Women are more likely to blame themselves; while men are more likely to blame others. NO because women do this as well.</a:t>
            </a:r>
          </a:p>
        </p:txBody>
      </p:sp>
      <p:sp>
        <p:nvSpPr>
          <p:cNvPr id="4" name="Slide Number Placeholder 3"/>
          <p:cNvSpPr>
            <a:spLocks noGrp="1"/>
          </p:cNvSpPr>
          <p:nvPr>
            <p:ph type="sldNum" sz="quarter" idx="10"/>
          </p:nvPr>
        </p:nvSpPr>
        <p:spPr/>
        <p:txBody>
          <a:bodyPr/>
          <a:lstStyle/>
          <a:p>
            <a:fld id="{14E03B18-F139-4B2C-9A44-4FF4F6AE68AC}" type="slidenum">
              <a:rPr lang="en-US" smtClean="0"/>
              <a:t>28</a:t>
            </a:fld>
            <a:endParaRPr lang="en-US" dirty="0"/>
          </a:p>
        </p:txBody>
      </p:sp>
    </p:spTree>
    <p:extLst>
      <p:ext uri="{BB962C8B-B14F-4D97-AF65-F5344CB8AC3E}">
        <p14:creationId xmlns:p14="http://schemas.microsoft.com/office/powerpoint/2010/main" val="32596296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But as shocking as all of my self-imposed losses were, my instinctive response shocked me even more. Rather than blaming myself for all the hurt I caused, I blamed everyone else for all the losses I was experiencing. The self-pity, the rage, the self-justified resentment, the deluded rationalization, the deep selfishness, the perverted sense of entitlement—it was all there. Everyday. All day. </a:t>
            </a:r>
          </a:p>
          <a:p>
            <a:r>
              <a:rPr lang="en-US" sz="1200" b="0" i="0" u="none" strike="noStrike" kern="1200" dirty="0">
                <a:solidFill>
                  <a:schemeClr val="tx1"/>
                </a:solidFill>
                <a:effectLst/>
                <a:latin typeface="+mn-lt"/>
                <a:ea typeface="+mn-ea"/>
                <a:cs typeface="+mn-cs"/>
                <a:hlinkClick r:id="rId3"/>
              </a:rPr>
              <a:t>As I’ve said elsewhere</a:t>
            </a:r>
            <a:r>
              <a:rPr lang="en-US" sz="1200" b="0" i="0" kern="1200" dirty="0">
                <a:solidFill>
                  <a:schemeClr val="tx1"/>
                </a:solidFill>
                <a:effectLst/>
                <a:latin typeface="+mn-lt"/>
                <a:ea typeface="+mn-ea"/>
                <a:cs typeface="+mn-cs"/>
              </a:rPr>
              <a:t>, I was lost, undone and angry at God, others, and myself—doing everything I could to “rescue” myself from the wreckage I caused. I was in full self-salvation mode. What should have been my wake-up call to a newfound humility and dependence on God became my excuse to dig in my heels even deeper. I was heading off into the far country…  </a:t>
            </a:r>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29</a:t>
            </a:fld>
            <a:endParaRPr lang="en-US" dirty="0"/>
          </a:p>
        </p:txBody>
      </p:sp>
    </p:spTree>
    <p:extLst>
      <p:ext uri="{BB962C8B-B14F-4D97-AF65-F5344CB8AC3E}">
        <p14:creationId xmlns:p14="http://schemas.microsoft.com/office/powerpoint/2010/main" val="1098198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DECEPTION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 first objective of Satan is to remain hidden. The true nature of a conflict becomes apparent when lies are exposed and when we start working toward resolution."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Take away the passy from the child, move toward life without it. Then you will see conflict. (I’m not comparing kids to strongholds only giving an illisration)</a:t>
            </a: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30</a:t>
            </a:fld>
            <a:endParaRPr lang="en-US" dirty="0"/>
          </a:p>
        </p:txBody>
      </p:sp>
    </p:spTree>
    <p:extLst>
      <p:ext uri="{BB962C8B-B14F-4D97-AF65-F5344CB8AC3E}">
        <p14:creationId xmlns:p14="http://schemas.microsoft.com/office/powerpoint/2010/main" val="4053206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Strongholds – Workshop coming up on Nov 17 in here.  Damaging or sinful behavior patterns that are difficult to break.</a:t>
            </a:r>
          </a:p>
          <a:p>
            <a:endParaRPr lang="en-US" dirty="0"/>
          </a:p>
          <a:p>
            <a:endParaRPr lang="en-US" dirty="0"/>
          </a:p>
          <a:p>
            <a:r>
              <a:rPr lang="en-US" dirty="0"/>
              <a:t>Continually operating in the flesh over time leads to strongholds. These are areas that are not easily reliquised by Satan because will have allowed him to gain a strategic advantage.</a:t>
            </a:r>
          </a:p>
          <a:p>
            <a:endParaRPr lang="en-US" dirty="0"/>
          </a:p>
          <a:p>
            <a:r>
              <a:rPr lang="en-US" dirty="0"/>
              <a:t>These have to be torn down / up rooted over time.</a:t>
            </a: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31</a:t>
            </a:fld>
            <a:endParaRPr lang="en-US" dirty="0"/>
          </a:p>
        </p:txBody>
      </p:sp>
    </p:spTree>
    <p:extLst>
      <p:ext uri="{BB962C8B-B14F-4D97-AF65-F5344CB8AC3E}">
        <p14:creationId xmlns:p14="http://schemas.microsoft.com/office/powerpoint/2010/main" val="4072756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644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5927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48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a mantra, but belief of the truth is transformational.  Many often give into sin, because we asumm this temptation is really what we want.  But how can a dead man want a nice meal.  We may fell altive to sn, but Romans 6:11 Consider your self dead to sin and alive to God</a:t>
            </a:r>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36</a:t>
            </a:fld>
            <a:endParaRPr lang="en-US" dirty="0">
              <a:solidFill>
                <a:prstClr val="black"/>
              </a:solidFill>
              <a:latin typeface="Calibri"/>
            </a:endParaRPr>
          </a:p>
        </p:txBody>
      </p:sp>
    </p:spTree>
    <p:extLst>
      <p:ext uri="{BB962C8B-B14F-4D97-AF65-F5344CB8AC3E}">
        <p14:creationId xmlns:p14="http://schemas.microsoft.com/office/powerpoint/2010/main" val="2007374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By a greater law. Romans 8:2 says “Through Christ Jesus the law of the Spirit of life set me free from the law of sin and death.” The law of the Spirit of life that’s now at work in me as a child of God is far greater than the law of sin and death. Before I became a child of God, a saint, a holy one, I had no choice but to stay on the ground in my sin, but now in Christ I have the power to choose to fly above the law of sin and death!</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708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414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028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088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5203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2758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364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635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5994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2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922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802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152857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116426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262954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27443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100062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401029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290740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325282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233845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66830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dirty="0"/>
          </a:p>
        </p:txBody>
      </p:sp>
    </p:spTree>
    <p:extLst>
      <p:ext uri="{BB962C8B-B14F-4D97-AF65-F5344CB8AC3E}">
        <p14:creationId xmlns:p14="http://schemas.microsoft.com/office/powerpoint/2010/main" val="38351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9/29/2021</a:t>
            </a:fld>
            <a:endParaRPr lang="en-US" dirty="0"/>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dirty="0"/>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9/29/2021</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60849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t>9/29/2021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t>‹#›</a:t>
            </a:fld>
            <a:endParaRPr lang="en-US" dirty="0"/>
          </a:p>
        </p:txBody>
      </p:sp>
    </p:spTree>
    <p:extLst>
      <p:ext uri="{BB962C8B-B14F-4D97-AF65-F5344CB8AC3E}">
        <p14:creationId xmlns:p14="http://schemas.microsoft.com/office/powerpoint/2010/main" val="266975047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69E025A7-894A-4477-A37D-ABDBCACF4B62}"/>
              </a:ext>
            </a:extLst>
          </p:cNvPr>
          <p:cNvPicPr>
            <a:picLocks noChangeAspect="1"/>
          </p:cNvPicPr>
          <p:nvPr/>
        </p:nvPicPr>
        <p:blipFill>
          <a:blip r:embed="rId2"/>
          <a:stretch>
            <a:fillRect/>
          </a:stretch>
        </p:blipFill>
        <p:spPr>
          <a:xfrm>
            <a:off x="0" y="12700"/>
            <a:ext cx="12192000" cy="6832600"/>
          </a:xfrm>
          <a:prstGeom prst="rect">
            <a:avLst/>
          </a:prstGeom>
        </p:spPr>
      </p:pic>
    </p:spTree>
    <p:extLst>
      <p:ext uri="{BB962C8B-B14F-4D97-AF65-F5344CB8AC3E}">
        <p14:creationId xmlns:p14="http://schemas.microsoft.com/office/powerpoint/2010/main" val="30131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605972" y="5291940"/>
            <a:ext cx="1732567" cy="1117600"/>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494430" y="674914"/>
            <a:ext cx="10633454" cy="8863965"/>
          </a:xfrm>
          <a:prstGeom prst="rect">
            <a:avLst/>
          </a:prstGeom>
        </p:spPr>
        <p:txBody>
          <a:bodyPr wrap="square" anchor="t">
            <a:spAutoFit/>
          </a:bodyPr>
          <a:lstStyle/>
          <a:p>
            <a:pPr lvl="0" defTabSz="1219170"/>
            <a:r>
              <a:rPr lang="en-US" sz="4000" dirty="0"/>
              <a:t>Heavenly Father, tonight I choose to take responsibility for the life you have given me. Please reveal to me any lies that I wrongly believe. Show me how break old thought patters and </a:t>
            </a:r>
          </a:p>
          <a:p>
            <a:pPr lvl="0" defTabSz="1219170"/>
            <a:r>
              <a:rPr lang="en-US" sz="4000" dirty="0"/>
              <a:t>to make the daily choice to believe your truth. </a:t>
            </a:r>
          </a:p>
          <a:p>
            <a:pPr lvl="0" defTabSz="1219170"/>
            <a:r>
              <a:rPr lang="en-US" sz="4000" dirty="0"/>
              <a:t>Fill me with your Spirit. I believe that my freedom comes from you alone. </a:t>
            </a:r>
          </a:p>
          <a:p>
            <a:pPr lvl="0" algn="r" defTabSz="1219170"/>
            <a:r>
              <a:rPr lang="en-US" sz="4000" dirty="0"/>
              <a:t>In Jesus Name, Amen</a:t>
            </a:r>
            <a:br>
              <a:rPr kumimoji="0" lang="en-US" sz="8800" b="0" i="0" u="none" strike="noStrike" kern="1200" cap="none" spc="0" normalizeH="0" baseline="0" noProof="0" dirty="0">
                <a:ln>
                  <a:noFill/>
                </a:ln>
                <a:solidFill>
                  <a:prstClr val="black"/>
                </a:solidFill>
                <a:effectLst/>
                <a:uLnTx/>
                <a:uFillTx/>
                <a:latin typeface="Calibri"/>
                <a:ea typeface="+mn-ea"/>
                <a:cs typeface="+mn-cs"/>
              </a:rPr>
            </a:br>
            <a:endParaRPr kumimoji="0" lang="en-US" sz="8800" b="0" i="0" u="none" strike="noStrike" kern="1200" cap="none" spc="0" normalizeH="0" baseline="0" noProof="0" dirty="0">
              <a:ln>
                <a:noFill/>
              </a:ln>
              <a:solidFill>
                <a:prstClr val="black"/>
              </a:solidFill>
              <a:effectLst/>
              <a:uLnTx/>
              <a:uFillTx/>
              <a:latin typeface="Calibri"/>
              <a:ea typeface="+mn-ea"/>
              <a:cs typeface="+mn-cs"/>
            </a:endParaRPr>
          </a:p>
          <a:p>
            <a:pPr marL="0" marR="0" lvl="0" indent="0"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a:p>
            <a:pPr marL="0" marR="0" lvl="0" indent="0" defTabSz="1219170" rtl="0" eaLnBrk="1" fontAlgn="auto" latinLnBrk="0" hangingPunct="1">
              <a:lnSpc>
                <a:spcPct val="100000"/>
              </a:lnSpc>
              <a:spcBef>
                <a:spcPts val="0"/>
              </a:spcBef>
              <a:spcAft>
                <a:spcPts val="0"/>
              </a:spcAft>
              <a:buClrTx/>
              <a:buSzTx/>
              <a:buFontTx/>
              <a:buNone/>
              <a:tabLst/>
              <a:defRPr/>
            </a:pPr>
            <a:br>
              <a:rPr kumimoji="0" lang="en-US" sz="5400" b="0" i="0" u="none" strike="noStrike" kern="1200" cap="none" spc="0" normalizeH="0" baseline="0" noProof="0" dirty="0">
                <a:ln>
                  <a:noFill/>
                </a:ln>
                <a:solidFill>
                  <a:prstClr val="black"/>
                </a:solidFill>
                <a:effectLst/>
                <a:uLnTx/>
                <a:uFillTx/>
                <a:latin typeface="Calibri"/>
                <a:ea typeface="+mn-ea"/>
                <a:cs typeface="+mn-cs"/>
              </a:rPr>
            </a:b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415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20264"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dirty="0">
              <a:solidFill>
                <a:prstClr val="black"/>
              </a:solidFill>
              <a:latin typeface="Calibri"/>
            </a:endParaRPr>
          </a:p>
        </p:txBody>
      </p:sp>
      <p:sp>
        <p:nvSpPr>
          <p:cNvPr id="4" name="TextBox 3"/>
          <p:cNvSpPr txBox="1"/>
          <p:nvPr/>
        </p:nvSpPr>
        <p:spPr>
          <a:xfrm>
            <a:off x="4983748" y="570369"/>
            <a:ext cx="5892800" cy="1323439"/>
          </a:xfrm>
          <a:prstGeom prst="rect">
            <a:avLst/>
          </a:prstGeom>
          <a:noFill/>
        </p:spPr>
        <p:txBody>
          <a:bodyPr wrap="square" rtlCol="0">
            <a:spAutoFit/>
          </a:bodyPr>
          <a:lstStyle/>
          <a:p>
            <a:pPr algn="r" defTabSz="1219170"/>
            <a:r>
              <a:rPr lang="en-US" sz="8000" baseline="30000" dirty="0">
                <a:solidFill>
                  <a:prstClr val="black"/>
                </a:solidFill>
                <a:latin typeface="Calibri"/>
              </a:rPr>
              <a:t>Sessions</a:t>
            </a:r>
            <a:endParaRPr lang="en-US" sz="8000" dirty="0">
              <a:solidFill>
                <a:prstClr val="black"/>
              </a:solidFill>
              <a:latin typeface="Calibri"/>
            </a:endParaRPr>
          </a:p>
        </p:txBody>
      </p:sp>
      <p:sp>
        <p:nvSpPr>
          <p:cNvPr id="2" name="TextBox 1">
            <a:extLst>
              <a:ext uri="{FF2B5EF4-FFF2-40B4-BE49-F238E27FC236}">
                <a16:creationId xmlns:a16="http://schemas.microsoft.com/office/drawing/2014/main" id="{54858679-5E6B-4223-A367-BA3FD8E32A62}"/>
              </a:ext>
            </a:extLst>
          </p:cNvPr>
          <p:cNvSpPr txBox="1"/>
          <p:nvPr/>
        </p:nvSpPr>
        <p:spPr>
          <a:xfrm>
            <a:off x="895334" y="591843"/>
            <a:ext cx="10653072" cy="5836854"/>
          </a:xfrm>
          <a:prstGeom prst="rect">
            <a:avLst/>
          </a:prstGeom>
          <a:noFill/>
        </p:spPr>
        <p:txBody>
          <a:bodyPr wrap="square" rtlCol="0">
            <a:spAutoFit/>
          </a:bodyPr>
          <a:lstStyle/>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Who Am I? </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Choosing to Believe the Truth</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The World’s View of Truth</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highlight>
                  <a:srgbClr val="FFFF00"/>
                </a:highlight>
                <a:latin typeface="Calibri"/>
              </a:rPr>
              <a:t>Our Daily Choice p.64</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The Battle For Our Minds</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Handling Emotions Well</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Forgiving from the Heart</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Renewing the Mind</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Relating To Others</a:t>
            </a:r>
          </a:p>
          <a:p>
            <a:pPr marL="457189" indent="-457189" defTabSz="1219170">
              <a:buFontTx/>
              <a:buAutoNum type="arabicPeriod"/>
            </a:pPr>
            <a:r>
              <a:rPr lang="en-US" sz="3733" dirty="0">
                <a:ln w="0"/>
                <a:solidFill>
                  <a:prstClr val="black"/>
                </a:solidFill>
                <a:effectLst>
                  <a:outerShdw blurRad="38100" dist="19050" dir="2700000" algn="tl" rotWithShape="0">
                    <a:prstClr val="black">
                      <a:alpha val="40000"/>
                    </a:prstClr>
                  </a:outerShdw>
                </a:effectLst>
                <a:latin typeface="Calibri"/>
              </a:rPr>
              <a:t>What Next?</a:t>
            </a:r>
          </a:p>
        </p:txBody>
      </p:sp>
      <p:pic>
        <p:nvPicPr>
          <p:cNvPr id="1026" name="Picture 2" descr="Freedom in Christ Participant's Guide--A 10-Week  Life-Changing Discipleship Course   -     By: Neil T. Anderson, Steve Goss&#10;">
            <a:extLst>
              <a:ext uri="{FF2B5EF4-FFF2-40B4-BE49-F238E27FC236}">
                <a16:creationId xmlns:a16="http://schemas.microsoft.com/office/drawing/2014/main" id="{8EA89ABF-EB84-491C-BA20-0DF5786C5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1636322"/>
            <a:ext cx="2721205" cy="417042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733EC393-F48E-46B6-B5CC-1227A9B74204}"/>
              </a:ext>
            </a:extLst>
          </p:cNvPr>
          <p:cNvCxnSpPr/>
          <p:nvPr/>
        </p:nvCxnSpPr>
        <p:spPr>
          <a:xfrm>
            <a:off x="207433" y="1832861"/>
            <a:ext cx="659976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77D5C5E-0A8E-40DA-878F-D980D6330A63}"/>
              </a:ext>
            </a:extLst>
          </p:cNvPr>
          <p:cNvCxnSpPr/>
          <p:nvPr/>
        </p:nvCxnSpPr>
        <p:spPr>
          <a:xfrm>
            <a:off x="207434" y="3530600"/>
            <a:ext cx="659976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D1A0088-CF9D-4AFE-A027-94A8FD19A192}"/>
              </a:ext>
            </a:extLst>
          </p:cNvPr>
          <p:cNvCxnSpPr/>
          <p:nvPr/>
        </p:nvCxnSpPr>
        <p:spPr>
          <a:xfrm>
            <a:off x="207434" y="5257800"/>
            <a:ext cx="6599767" cy="0"/>
          </a:xfrm>
          <a:prstGeom prst="line">
            <a:avLst/>
          </a:prstGeom>
          <a:ln w="38100"/>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id="{D42DED17-1909-405C-83D3-65472ED7D316}"/>
              </a:ext>
            </a:extLst>
          </p:cNvPr>
          <p:cNvSpPr/>
          <p:nvPr/>
        </p:nvSpPr>
        <p:spPr>
          <a:xfrm>
            <a:off x="62111" y="623579"/>
            <a:ext cx="780022"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A</a:t>
            </a:r>
          </a:p>
        </p:txBody>
      </p:sp>
      <p:sp>
        <p:nvSpPr>
          <p:cNvPr id="12" name="Rectangle 11">
            <a:extLst>
              <a:ext uri="{FF2B5EF4-FFF2-40B4-BE49-F238E27FC236}">
                <a16:creationId xmlns:a16="http://schemas.microsoft.com/office/drawing/2014/main" id="{35DECFFA-860F-4C47-BA2E-CFF77ED4339E}"/>
              </a:ext>
            </a:extLst>
          </p:cNvPr>
          <p:cNvSpPr/>
          <p:nvPr/>
        </p:nvSpPr>
        <p:spPr>
          <a:xfrm>
            <a:off x="27453" y="2210360"/>
            <a:ext cx="747962"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B</a:t>
            </a:r>
          </a:p>
        </p:txBody>
      </p:sp>
      <p:sp>
        <p:nvSpPr>
          <p:cNvPr id="14" name="Rectangle 13">
            <a:extLst>
              <a:ext uri="{FF2B5EF4-FFF2-40B4-BE49-F238E27FC236}">
                <a16:creationId xmlns:a16="http://schemas.microsoft.com/office/drawing/2014/main" id="{4C9A01AE-B3BF-4CBD-BE7E-B9B040FFA90D}"/>
              </a:ext>
            </a:extLst>
          </p:cNvPr>
          <p:cNvSpPr/>
          <p:nvPr/>
        </p:nvSpPr>
        <p:spPr>
          <a:xfrm>
            <a:off x="49527" y="3786298"/>
            <a:ext cx="738343"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C</a:t>
            </a:r>
          </a:p>
        </p:txBody>
      </p:sp>
      <p:sp>
        <p:nvSpPr>
          <p:cNvPr id="15" name="Rectangle 14">
            <a:extLst>
              <a:ext uri="{FF2B5EF4-FFF2-40B4-BE49-F238E27FC236}">
                <a16:creationId xmlns:a16="http://schemas.microsoft.com/office/drawing/2014/main" id="{265A08E3-4BA1-476D-A517-E39D30E4B4FA}"/>
              </a:ext>
            </a:extLst>
          </p:cNvPr>
          <p:cNvSpPr/>
          <p:nvPr/>
        </p:nvSpPr>
        <p:spPr>
          <a:xfrm>
            <a:off x="81650" y="5390208"/>
            <a:ext cx="813684" cy="1231106"/>
          </a:xfrm>
          <a:prstGeom prst="rect">
            <a:avLst/>
          </a:prstGeom>
          <a:noFill/>
        </p:spPr>
        <p:txBody>
          <a:bodyPr wrap="none" lIns="121920" tIns="60960" rIns="121920" bIns="60960">
            <a:spAutoFit/>
          </a:bodyPr>
          <a:lstStyle/>
          <a:p>
            <a:pPr algn="ctr" defTabSz="1219170"/>
            <a:r>
              <a:rPr lang="en-US" sz="7200" dirty="0">
                <a:ln w="0"/>
                <a:solidFill>
                  <a:prstClr val="black"/>
                </a:solidFill>
                <a:effectLst>
                  <a:outerShdw blurRad="38100" dist="19050" dir="2700000" algn="tl" rotWithShape="0">
                    <a:prstClr val="black">
                      <a:alpha val="40000"/>
                    </a:prstClr>
                  </a:outerShdw>
                </a:effectLst>
                <a:latin typeface="Calibri"/>
              </a:rPr>
              <a:t>D</a:t>
            </a:r>
          </a:p>
        </p:txBody>
      </p:sp>
      <p:pic>
        <p:nvPicPr>
          <p:cNvPr id="8" name="Graphic 7" descr="Checkmark with solid fill">
            <a:extLst>
              <a:ext uri="{FF2B5EF4-FFF2-40B4-BE49-F238E27FC236}">
                <a16:creationId xmlns:a16="http://schemas.microsoft.com/office/drawing/2014/main" id="{2C664437-A61E-4B5C-97E1-AD46E329B0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00542" y="781932"/>
            <a:ext cx="914400" cy="914400"/>
          </a:xfrm>
          <a:prstGeom prst="rect">
            <a:avLst/>
          </a:prstGeom>
        </p:spPr>
      </p:pic>
      <p:pic>
        <p:nvPicPr>
          <p:cNvPr id="16" name="Graphic 15" descr="Checkmark with solid fill">
            <a:extLst>
              <a:ext uri="{FF2B5EF4-FFF2-40B4-BE49-F238E27FC236}">
                <a16:creationId xmlns:a16="http://schemas.microsoft.com/office/drawing/2014/main" id="{34A4285C-3EC7-47E0-9EC4-664F3BC6E7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40032" y="297952"/>
            <a:ext cx="914400" cy="914400"/>
          </a:xfrm>
          <a:prstGeom prst="rect">
            <a:avLst/>
          </a:prstGeom>
        </p:spPr>
      </p:pic>
      <p:pic>
        <p:nvPicPr>
          <p:cNvPr id="17" name="Graphic 16" descr="Checkmark with solid fill">
            <a:extLst>
              <a:ext uri="{FF2B5EF4-FFF2-40B4-BE49-F238E27FC236}">
                <a16:creationId xmlns:a16="http://schemas.microsoft.com/office/drawing/2014/main" id="{1222493B-1EB7-4BA5-B906-E7203BC182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0333" y="1449365"/>
            <a:ext cx="914400" cy="914400"/>
          </a:xfrm>
          <a:prstGeom prst="rect">
            <a:avLst/>
          </a:prstGeom>
        </p:spPr>
      </p:pic>
    </p:spTree>
    <p:extLst>
      <p:ext uri="{BB962C8B-B14F-4D97-AF65-F5344CB8AC3E}">
        <p14:creationId xmlns:p14="http://schemas.microsoft.com/office/powerpoint/2010/main" val="122062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20" y="477839"/>
            <a:ext cx="10972800" cy="1143000"/>
          </a:xfrm>
        </p:spPr>
        <p:txBody>
          <a:bodyPr/>
          <a:lstStyle/>
          <a:p>
            <a:r>
              <a:rPr lang="en-US" dirty="0"/>
              <a:t>Why Do We Struggle?</a:t>
            </a:r>
          </a:p>
        </p:txBody>
      </p:sp>
      <p:sp>
        <p:nvSpPr>
          <p:cNvPr id="3" name="Content Placeholder 2"/>
          <p:cNvSpPr>
            <a:spLocks noGrp="1"/>
          </p:cNvSpPr>
          <p:nvPr>
            <p:ph idx="1"/>
          </p:nvPr>
        </p:nvSpPr>
        <p:spPr>
          <a:xfrm>
            <a:off x="741680" y="1803401"/>
            <a:ext cx="10972800" cy="4525963"/>
          </a:xfrm>
        </p:spPr>
        <p:txBody>
          <a:bodyPr vert="horz" lIns="91440" tIns="45720" rIns="91440" bIns="45720" rtlCol="0" anchor="t">
            <a:normAutofit/>
          </a:bodyPr>
          <a:lstStyle/>
          <a:p>
            <a:r>
              <a:rPr lang="en-US" sz="6000" dirty="0"/>
              <a:t>The World (System)</a:t>
            </a:r>
          </a:p>
          <a:p>
            <a:pPr marL="456565" indent="-456565"/>
            <a:r>
              <a:rPr lang="en-US" sz="6000" dirty="0"/>
              <a:t>The Flesh (Our Old Patterns)*</a:t>
            </a:r>
            <a:endParaRPr lang="en-US" sz="6000" dirty="0">
              <a:cs typeface="Calibri"/>
            </a:endParaRPr>
          </a:p>
          <a:p>
            <a:r>
              <a:rPr lang="en-US" sz="6000" dirty="0"/>
              <a:t>The Devil (Fallen Spiritual Beings)</a:t>
            </a:r>
          </a:p>
        </p:txBody>
      </p:sp>
    </p:spTree>
    <p:extLst>
      <p:ext uri="{BB962C8B-B14F-4D97-AF65-F5344CB8AC3E}">
        <p14:creationId xmlns:p14="http://schemas.microsoft.com/office/powerpoint/2010/main" val="193564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86813" y="1681387"/>
            <a:ext cx="7440038" cy="4799231"/>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382954" y="-626937"/>
            <a:ext cx="11176000" cy="2308324"/>
          </a:xfrm>
          <a:prstGeom prst="rect">
            <a:avLst/>
          </a:prstGeom>
        </p:spPr>
        <p:txBody>
          <a:bodyPr wrap="square">
            <a:spAutoFit/>
          </a:bodyPr>
          <a:lstStyle/>
          <a:p>
            <a:pPr algn="ctr" defTabSz="1219170"/>
            <a:endParaRPr lang="en-US" sz="7200" dirty="0">
              <a:solidFill>
                <a:prstClr val="black"/>
              </a:solidFill>
              <a:latin typeface="Calibri"/>
            </a:endParaRPr>
          </a:p>
          <a:p>
            <a:pPr algn="ctr" defTabSz="1219170"/>
            <a:r>
              <a:rPr lang="en-US" sz="7200" dirty="0">
                <a:solidFill>
                  <a:prstClr val="black"/>
                </a:solidFill>
                <a:latin typeface="Calibri"/>
              </a:rPr>
              <a:t>What Changed</a:t>
            </a:r>
          </a:p>
        </p:txBody>
      </p:sp>
      <p:sp>
        <p:nvSpPr>
          <p:cNvPr id="2" name="TextBox 1">
            <a:extLst>
              <a:ext uri="{FF2B5EF4-FFF2-40B4-BE49-F238E27FC236}">
                <a16:creationId xmlns:a16="http://schemas.microsoft.com/office/drawing/2014/main" id="{9B77BB70-1EE9-4BF6-BC91-FCB68AE1FB0F}"/>
              </a:ext>
            </a:extLst>
          </p:cNvPr>
          <p:cNvSpPr txBox="1"/>
          <p:nvPr/>
        </p:nvSpPr>
        <p:spPr>
          <a:xfrm>
            <a:off x="6425853" y="2472580"/>
            <a:ext cx="5881354" cy="2862322"/>
          </a:xfrm>
          <a:prstGeom prst="rect">
            <a:avLst/>
          </a:prstGeom>
          <a:noFill/>
        </p:spPr>
        <p:txBody>
          <a:bodyPr wrap="square" rtlCol="0">
            <a:spAutoFit/>
          </a:bodyPr>
          <a:lstStyle/>
          <a:p>
            <a:pPr marL="571500" indent="-571500">
              <a:buFont typeface="Arial" panose="020B0604020202020204" pitchFamily="34" charset="0"/>
              <a:buChar char="•"/>
            </a:pPr>
            <a:r>
              <a:rPr lang="en-US" sz="6000" dirty="0"/>
              <a:t>New Spirit</a:t>
            </a:r>
          </a:p>
          <a:p>
            <a:pPr marL="571500" indent="-571500">
              <a:buFont typeface="Arial" panose="020B0604020202020204" pitchFamily="34" charset="0"/>
              <a:buChar char="•"/>
            </a:pPr>
            <a:r>
              <a:rPr lang="en-US" sz="6000" dirty="0"/>
              <a:t>New Life</a:t>
            </a:r>
          </a:p>
          <a:p>
            <a:pPr marL="571500" indent="-571500">
              <a:buFont typeface="Arial" panose="020B0604020202020204" pitchFamily="34" charset="0"/>
              <a:buChar char="•"/>
            </a:pPr>
            <a:r>
              <a:rPr lang="en-US" sz="6000" dirty="0"/>
              <a:t>New Boss of Me</a:t>
            </a:r>
          </a:p>
        </p:txBody>
      </p:sp>
    </p:spTree>
    <p:extLst>
      <p:ext uri="{BB962C8B-B14F-4D97-AF65-F5344CB8AC3E}">
        <p14:creationId xmlns:p14="http://schemas.microsoft.com/office/powerpoint/2010/main" val="260339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605972" y="5291940"/>
            <a:ext cx="1732567" cy="1117600"/>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605972" y="574705"/>
            <a:ext cx="10633454" cy="9756517"/>
          </a:xfrm>
          <a:prstGeom prst="rect">
            <a:avLst/>
          </a:prstGeom>
        </p:spPr>
        <p:txBody>
          <a:bodyPr wrap="square" anchor="t">
            <a:spAutoFit/>
          </a:bodyPr>
          <a:lstStyle/>
          <a:p>
            <a:pPr marL="0" indent="0">
              <a:buNone/>
            </a:pPr>
            <a:r>
              <a:rPr lang="en-US" sz="5400" dirty="0">
                <a:effectLst/>
                <a:latin typeface="Calibri" panose="020F0502020204030204" pitchFamily="34" charset="0"/>
                <a:ea typeface="Times New Roman" panose="02020603050405020304" pitchFamily="18" charset="0"/>
              </a:rPr>
              <a:t>"Until we know our position (our identity) in the risen Lord Jesus, we can never really face up to the sinfulness of our old man. But “hidden with Christ in God,” we can both face up to and face away from our sin.” </a:t>
            </a:r>
            <a:r>
              <a:rPr lang="en-US" sz="5400" dirty="0"/>
              <a:t>						JB Stoney</a:t>
            </a:r>
            <a:br>
              <a:rPr kumimoji="0" lang="en-US" sz="8800" b="0" i="0" u="none" strike="noStrike" kern="1200" cap="none" spc="0" normalizeH="0" baseline="0" noProof="0" dirty="0">
                <a:ln>
                  <a:noFill/>
                </a:ln>
                <a:solidFill>
                  <a:prstClr val="black"/>
                </a:solidFill>
                <a:effectLst/>
                <a:uLnTx/>
                <a:uFillTx/>
                <a:latin typeface="Calibri"/>
                <a:ea typeface="+mn-ea"/>
                <a:cs typeface="+mn-cs"/>
              </a:rPr>
            </a:br>
            <a:endParaRPr kumimoji="0" lang="en-US" sz="8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br>
              <a:rPr kumimoji="0" lang="en-US" sz="5400" b="0" i="0" u="none" strike="noStrike" kern="1200" cap="none" spc="0" normalizeH="0" baseline="0" noProof="0" dirty="0">
                <a:ln>
                  <a:noFill/>
                </a:ln>
                <a:solidFill>
                  <a:prstClr val="black"/>
                </a:solidFill>
                <a:effectLst/>
                <a:uLnTx/>
                <a:uFillTx/>
                <a:latin typeface="Calibri"/>
                <a:ea typeface="+mn-ea"/>
                <a:cs typeface="+mn-cs"/>
              </a:rPr>
            </a:b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657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8E3A23-F5E5-4E91-9879-118AFA94A515}"/>
              </a:ext>
            </a:extLst>
          </p:cNvPr>
          <p:cNvPicPr>
            <a:picLocks noChangeAspect="1"/>
          </p:cNvPicPr>
          <p:nvPr/>
        </p:nvPicPr>
        <p:blipFill rotWithShape="1">
          <a:blip r:embed="rId3"/>
          <a:srcRect l="23888" t="10372" r="22551" b="9561"/>
          <a:stretch/>
        </p:blipFill>
        <p:spPr>
          <a:xfrm>
            <a:off x="0" y="1430834"/>
            <a:ext cx="5951621" cy="4977932"/>
          </a:xfrm>
          <a:prstGeom prst="rect">
            <a:avLst/>
          </a:prstGeom>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1741093" y="339972"/>
            <a:ext cx="9245600" cy="230832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7200" b="0" i="1" u="none" strike="noStrike" kern="1200" cap="none" spc="0" normalizeH="0" baseline="0" noProof="0" dirty="0">
                <a:ln>
                  <a:noFill/>
                </a:ln>
                <a:solidFill>
                  <a:prstClr val="black"/>
                </a:solidFill>
                <a:effectLst/>
                <a:uLnTx/>
                <a:uFillTx/>
                <a:latin typeface="Calibri"/>
                <a:ea typeface="+mn-ea"/>
                <a:cs typeface="+mn-cs"/>
              </a:rPr>
              <a:t>What Did Not Change</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7200" b="0" i="1"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5159235" y="1430834"/>
            <a:ext cx="6619844" cy="5632311"/>
          </a:xfrm>
          <a:prstGeom prst="rect">
            <a:avLst/>
          </a:prstGeom>
          <a:noFill/>
        </p:spPr>
        <p:txBody>
          <a:bodyPr wrap="square" rtlCol="0">
            <a:spAutoFit/>
          </a:bodyPr>
          <a:lstStyle/>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0" i="0" u="none" strike="noStrike" kern="1200" cap="none" spc="0" normalizeH="0" baseline="0" noProof="0" dirty="0">
                <a:ln>
                  <a:noFill/>
                </a:ln>
                <a:solidFill>
                  <a:prstClr val="black"/>
                </a:solidFill>
                <a:effectLst/>
                <a:uLnTx/>
                <a:uFillTx/>
                <a:latin typeface="Calibri"/>
              </a:rPr>
              <a:t>Our Flesh Was Not Taken Away</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6000" dirty="0">
              <a:solidFill>
                <a:prstClr val="black"/>
              </a:solidFill>
              <a:latin typeface="Calibri"/>
            </a:endParaRPr>
          </a:p>
          <a:p>
            <a:pPr marR="0" lvl="0" algn="ctr" defTabSz="1219170" rtl="0" eaLnBrk="1" fontAlgn="auto" latinLnBrk="0" hangingPunct="1">
              <a:lnSpc>
                <a:spcPct val="100000"/>
              </a:lnSpc>
              <a:spcBef>
                <a:spcPts val="0"/>
              </a:spcBef>
              <a:spcAft>
                <a:spcPts val="0"/>
              </a:spcAft>
              <a:buClrTx/>
              <a:buSzTx/>
              <a:tabLst/>
              <a:defRPr/>
            </a:pPr>
            <a:r>
              <a:rPr kumimoji="0" lang="en-US" sz="6000" b="0" i="0" u="none" strike="noStrike" kern="1200" cap="none" spc="0" normalizeH="0" baseline="0" noProof="0" dirty="0">
                <a:ln>
                  <a:noFill/>
                </a:ln>
                <a:solidFill>
                  <a:prstClr val="black"/>
                </a:solidFill>
                <a:effectLst/>
                <a:uLnTx/>
                <a:uFillTx/>
                <a:latin typeface="Calibri"/>
              </a:rPr>
              <a:t>Flesh-Not </a:t>
            </a:r>
          </a:p>
          <a:p>
            <a:pPr marR="0" lvl="0" algn="ctr" defTabSz="1219170" rtl="0" eaLnBrk="1" fontAlgn="auto" latinLnBrk="0" hangingPunct="1">
              <a:lnSpc>
                <a:spcPct val="100000"/>
              </a:lnSpc>
              <a:spcBef>
                <a:spcPts val="0"/>
              </a:spcBef>
              <a:spcAft>
                <a:spcPts val="0"/>
              </a:spcAft>
              <a:buClrTx/>
              <a:buSzTx/>
              <a:tabLst/>
              <a:defRPr/>
            </a:pPr>
            <a:r>
              <a:rPr lang="en-US" sz="6000" dirty="0">
                <a:solidFill>
                  <a:prstClr val="black"/>
                </a:solidFill>
                <a:latin typeface="Calibri"/>
              </a:rPr>
              <a:t>“</a:t>
            </a:r>
            <a:r>
              <a:rPr kumimoji="0" lang="en-US" sz="6000" b="0" i="0" u="none" strike="noStrike" kern="1200" cap="none" spc="0" normalizeH="0" baseline="0" noProof="0" dirty="0">
                <a:ln>
                  <a:noFill/>
                </a:ln>
                <a:solidFill>
                  <a:prstClr val="black"/>
                </a:solidFill>
                <a:effectLst/>
                <a:uLnTx/>
                <a:uFillTx/>
                <a:latin typeface="Calibri"/>
              </a:rPr>
              <a:t>Sinful Nature”</a:t>
            </a:r>
          </a:p>
          <a:p>
            <a:pPr marR="0" lvl="0" algn="ctr" defTabSz="121917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242065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1026" name="Picture 2" descr="Image result for ruts in dirt road">
            <a:extLst>
              <a:ext uri="{FF2B5EF4-FFF2-40B4-BE49-F238E27FC236}">
                <a16:creationId xmlns:a16="http://schemas.microsoft.com/office/drawing/2014/main" id="{38AE9855-2AD1-4A5D-9FAF-2E293D445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973" y="864973"/>
            <a:ext cx="10058400" cy="509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8E3A23-F5E5-4E91-9879-118AFA94A515}"/>
              </a:ext>
            </a:extLst>
          </p:cNvPr>
          <p:cNvPicPr>
            <a:picLocks noChangeAspect="1"/>
          </p:cNvPicPr>
          <p:nvPr/>
        </p:nvPicPr>
        <p:blipFill rotWithShape="1">
          <a:blip r:embed="rId3"/>
          <a:srcRect l="23888" t="10372" r="22551" b="9561"/>
          <a:stretch/>
        </p:blipFill>
        <p:spPr>
          <a:xfrm>
            <a:off x="0" y="1430834"/>
            <a:ext cx="5951621" cy="4977932"/>
          </a:xfrm>
          <a:prstGeom prst="rect">
            <a:avLst/>
          </a:prstGeom>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1741093" y="339972"/>
            <a:ext cx="9245600" cy="230832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7200" b="0" i="1" u="none" strike="noStrike" kern="1200" cap="none" spc="0" normalizeH="0" baseline="0" noProof="0" dirty="0">
                <a:ln>
                  <a:noFill/>
                </a:ln>
                <a:solidFill>
                  <a:prstClr val="black"/>
                </a:solidFill>
                <a:effectLst/>
                <a:uLnTx/>
                <a:uFillTx/>
                <a:latin typeface="Calibri"/>
                <a:ea typeface="+mn-ea"/>
                <a:cs typeface="+mn-cs"/>
              </a:rPr>
              <a:t>What Did Not Change</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7200" b="0" i="1"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5159235" y="1430834"/>
            <a:ext cx="6619844" cy="3785652"/>
          </a:xfrm>
          <a:prstGeom prst="rect">
            <a:avLst/>
          </a:prstGeom>
          <a:noFill/>
        </p:spPr>
        <p:txBody>
          <a:bodyPr wrap="square" rtlCol="0" anchor="t">
            <a:spAutoFit/>
          </a:bodyPr>
          <a:lstStyle/>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0" i="0" u="none" strike="noStrike" kern="1200" cap="none" spc="0" normalizeH="0" baseline="0" noProof="0" dirty="0">
                <a:ln>
                  <a:noFill/>
                </a:ln>
                <a:solidFill>
                  <a:prstClr val="black"/>
                </a:solidFill>
                <a:effectLst/>
                <a:uLnTx/>
                <a:uFillTx/>
                <a:latin typeface="Calibri"/>
              </a:rPr>
              <a:t>Our Flesh Was Not Taken Away</a:t>
            </a:r>
          </a:p>
          <a:p>
            <a:pPr marL="857250" marR="0" lvl="0" indent="-857250"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0" b="0" i="0" u="none" strike="noStrike" kern="1200" cap="none" spc="0" normalizeH="0" noProof="0" dirty="0">
              <a:ln>
                <a:noFill/>
              </a:ln>
              <a:solidFill>
                <a:prstClr val="black"/>
              </a:solidFill>
              <a:effectLst/>
              <a:uLnTx/>
              <a:uFillTx/>
              <a:latin typeface="Calibri"/>
            </a:endParaRPr>
          </a:p>
          <a:p>
            <a:pPr marL="857250" indent="-857250" algn="ctr" defTabSz="1219170">
              <a:buFont typeface="Arial" panose="020B0604020202020204" pitchFamily="34" charset="0"/>
              <a:buChar char="•"/>
              <a:defRPr/>
            </a:pPr>
            <a:r>
              <a:rPr lang="en-US" sz="6000" baseline="0" dirty="0">
                <a:solidFill>
                  <a:prstClr val="black"/>
                </a:solidFill>
                <a:latin typeface="Calibri"/>
              </a:rPr>
              <a:t>Sin</a:t>
            </a:r>
            <a:r>
              <a:rPr lang="en-US" sz="6000" dirty="0">
                <a:solidFill>
                  <a:prstClr val="black"/>
                </a:solidFill>
                <a:latin typeface="Calibri"/>
              </a:rPr>
              <a:t> Did Not Die</a:t>
            </a:r>
          </a:p>
        </p:txBody>
      </p:sp>
    </p:spTree>
    <p:extLst>
      <p:ext uri="{BB962C8B-B14F-4D97-AF65-F5344CB8AC3E}">
        <p14:creationId xmlns:p14="http://schemas.microsoft.com/office/powerpoint/2010/main" val="152474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7</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9294852"/>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a:ea typeface="+mn-ea"/>
                <a:cs typeface="+mn-cs"/>
              </a:rPr>
              <a:t>14 For we know that the law is spiritual, but I am of the flesh, sold under sin. 15 For I do not understand my own actions. For I do not do what I want, but I do the very thing I hate. 16 Now if I do what I do not want, I agree with the law, that it is good. 17 So now it is no longer I who do it, but sin that dwells within me. </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black"/>
                </a:solidFill>
                <a:effectLst/>
                <a:uLnTx/>
                <a:uFillTx/>
                <a:latin typeface="Calibri"/>
                <a:ea typeface="+mn-ea"/>
                <a:cs typeface="+mn-cs"/>
              </a:rPr>
              <a:t>        </a:t>
            </a:r>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17543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7</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613833" y="601755"/>
            <a:ext cx="11474451" cy="11880175"/>
          </a:xfrm>
          <a:prstGeom prst="rect">
            <a:avLst/>
          </a:prstGeom>
        </p:spPr>
        <p:txBody>
          <a:bodyPr wrap="square">
            <a:spAutoFit/>
          </a:bodyPr>
          <a:lstStyle/>
          <a:p>
            <a:r>
              <a:rPr lang="en-US" sz="4800" dirty="0">
                <a:solidFill>
                  <a:prstClr val="black"/>
                </a:solidFill>
                <a:latin typeface="Calibri"/>
              </a:rPr>
              <a:t>18 </a:t>
            </a:r>
            <a:r>
              <a:rPr kumimoji="0" lang="en-US" sz="4800" b="0" i="0" u="none" strike="noStrike" kern="1200" cap="none" spc="0" normalizeH="0" baseline="0" noProof="0" dirty="0">
                <a:ln>
                  <a:noFill/>
                </a:ln>
                <a:solidFill>
                  <a:prstClr val="black"/>
                </a:solidFill>
                <a:effectLst/>
                <a:uLnTx/>
                <a:uFillTx/>
                <a:latin typeface="Calibri"/>
                <a:ea typeface="+mn-ea"/>
                <a:cs typeface="+mn-cs"/>
              </a:rPr>
              <a:t>For I know that nothing good dwells in me, that is, in my flesh. For I have the desire to do what is right, but not the ability to carry it out. 19 For I do not do the good I want, but the evil I do not want is what I keep on doing. 20 Now if I do what I do not want, it is no longer I who do it, but sin that dwells within me. </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a:ea typeface="+mn-ea"/>
                <a:cs typeface="+mn-cs"/>
              </a:rPr>
              <a:t>The Holy Bible: English Standard Version. (2016). (Ro 7:18–20). Wheaton, IL: Crossway Bibles.</a:t>
            </a:r>
            <a:br>
              <a:rPr kumimoji="0" lang="en-US" sz="16600" b="0" i="0" u="none" strike="noStrike" kern="1200" cap="none" spc="0" normalizeH="0" baseline="0" noProof="0" dirty="0">
                <a:ln>
                  <a:noFill/>
                </a:ln>
                <a:solidFill>
                  <a:prstClr val="black"/>
                </a:solidFill>
                <a:effectLst/>
                <a:uLnTx/>
                <a:uFillTx/>
                <a:latin typeface="Calibri"/>
                <a:ea typeface="+mn-ea"/>
                <a:cs typeface="+mn-cs"/>
              </a:rPr>
            </a:br>
            <a:r>
              <a:rPr kumimoji="0" lang="en-US" sz="16600" b="0" i="0" u="none" strike="noStrike" kern="1200" cap="none" spc="0" normalizeH="0" baseline="0" noProof="0" dirty="0">
                <a:ln>
                  <a:noFill/>
                </a:ln>
                <a:solidFill>
                  <a:prstClr val="black"/>
                </a:solidFill>
                <a:effectLst/>
                <a:uLnTx/>
                <a:uFillTx/>
                <a:latin typeface="Calibri"/>
                <a:ea typeface="+mn-ea"/>
                <a:cs typeface="+mn-cs"/>
              </a:rPr>
              <a:t>        </a:t>
            </a:r>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20967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7</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226976" y="501547"/>
            <a:ext cx="11781367" cy="11510843"/>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a:ea typeface="+mn-ea"/>
                <a:cs typeface="+mn-cs"/>
              </a:rPr>
              <a:t>21 So I find it to be a law that when I want to do right, evil lies close at hand. 22 For I delight in the law of God, in my inner being, 23 but I see in my members another law waging war against the law of my mind and making me captive to the law of sin that dwells in my members. 24 Wretched man that I am! Who will deliver me from this body of death?</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a:ea typeface="+mn-ea"/>
                <a:cs typeface="+mn-cs"/>
              </a:rPr>
              <a:t>The Holy Bible: English Standard Version. (2016). (Ro 7:21–24). Wheaton, IL: Crossway Bibles.</a:t>
            </a:r>
            <a:br>
              <a:rPr kumimoji="0" lang="en-US" sz="16600" b="0" i="0" u="none" strike="noStrike" kern="1200" cap="none" spc="0" normalizeH="0" baseline="0" noProof="0" dirty="0">
                <a:ln>
                  <a:noFill/>
                </a:ln>
                <a:solidFill>
                  <a:prstClr val="black"/>
                </a:solidFill>
                <a:effectLst/>
                <a:uLnTx/>
                <a:uFillTx/>
                <a:latin typeface="Calibri"/>
                <a:ea typeface="+mn-ea"/>
                <a:cs typeface="+mn-cs"/>
              </a:rPr>
            </a:br>
            <a:r>
              <a:rPr kumimoji="0" lang="en-US" sz="16600" b="0" i="0" u="none" strike="noStrike" kern="1200" cap="none" spc="0" normalizeH="0" baseline="0" noProof="0" dirty="0">
                <a:ln>
                  <a:noFill/>
                </a:ln>
                <a:solidFill>
                  <a:prstClr val="black"/>
                </a:solidFill>
                <a:effectLst/>
                <a:uLnTx/>
                <a:uFillTx/>
                <a:latin typeface="Calibri"/>
                <a:ea typeface="+mn-ea"/>
                <a:cs typeface="+mn-cs"/>
              </a:rPr>
              <a:t>        </a:t>
            </a:r>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951934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098" b="30035"/>
          <a:stretch/>
        </p:blipFill>
        <p:spPr bwMode="auto">
          <a:xfrm>
            <a:off x="0" y="71908"/>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410633" y="3705645"/>
            <a:ext cx="11258458" cy="3105150"/>
          </a:xfrm>
          <a:prstGeom prst="rect">
            <a:avLst/>
          </a:prstGeom>
        </p:spPr>
        <p:txBody>
          <a:bodyPr vert="horz" lIns="91440" tIns="45720" rIns="91440" bIns="45720" rtlCol="0" anchor="ctr">
            <a:normAutofit/>
          </a:bodyPr>
          <a:lstStyle/>
          <a:p>
            <a:pPr>
              <a:lnSpc>
                <a:spcPct val="90000"/>
              </a:lnSpc>
              <a:spcAft>
                <a:spcPts val="600"/>
              </a:spcAft>
            </a:pPr>
            <a:r>
              <a:rPr lang="en-US" sz="4800" dirty="0"/>
              <a:t>Have you ever experienced conflicted desires like the Apostle Paul expressed in Romans Chapter 7?  How do competing desires (flesh vs. Spirit) make a person feel?</a:t>
            </a:r>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2" name="TextBox 1"/>
          <p:cNvSpPr txBox="1"/>
          <p:nvPr/>
        </p:nvSpPr>
        <p:spPr>
          <a:xfrm>
            <a:off x="0" y="-192617"/>
            <a:ext cx="3290887"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dirty="0">
                <a:latin typeface="+mj-lt"/>
                <a:ea typeface="+mj-ea"/>
                <a:cs typeface="+mj-cs"/>
              </a:rPr>
              <a:t>Pause for Thought</a:t>
            </a:r>
          </a:p>
        </p:txBody>
      </p:sp>
    </p:spTree>
    <p:extLst>
      <p:ext uri="{BB962C8B-B14F-4D97-AF65-F5344CB8AC3E}">
        <p14:creationId xmlns:p14="http://schemas.microsoft.com/office/powerpoint/2010/main" val="187754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8E3A23-F5E5-4E91-9879-118AFA94A515}"/>
              </a:ext>
            </a:extLst>
          </p:cNvPr>
          <p:cNvPicPr>
            <a:picLocks noChangeAspect="1"/>
          </p:cNvPicPr>
          <p:nvPr/>
        </p:nvPicPr>
        <p:blipFill rotWithShape="1">
          <a:blip r:embed="rId3"/>
          <a:srcRect l="23888" t="10372" r="22551" b="9561"/>
          <a:stretch/>
        </p:blipFill>
        <p:spPr>
          <a:xfrm>
            <a:off x="100208" y="2260357"/>
            <a:ext cx="4306345" cy="3601824"/>
          </a:xfrm>
          <a:prstGeom prst="rect">
            <a:avLst/>
          </a:prstGeom>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1615833" y="173348"/>
            <a:ext cx="9245600" cy="2308324"/>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1" u="none" strike="noStrike" kern="1200" cap="none" spc="0" normalizeH="0" baseline="0" noProof="0" dirty="0">
                <a:ln>
                  <a:noFill/>
                </a:ln>
                <a:solidFill>
                  <a:prstClr val="black"/>
                </a:solidFill>
                <a:effectLst/>
                <a:uLnTx/>
                <a:uFillTx/>
                <a:latin typeface="Calibri"/>
                <a:ea typeface="+mn-ea"/>
                <a:cs typeface="+mn-cs"/>
              </a:rPr>
              <a:t>Wretch: Definition</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7200" b="0" i="1"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3205174" y="1624382"/>
            <a:ext cx="9095384" cy="5170646"/>
          </a:xfrm>
          <a:prstGeom prst="rect">
            <a:avLst/>
          </a:prstGeom>
          <a:noFill/>
        </p:spPr>
        <p:txBody>
          <a:bodyPr wrap="square" rtlCol="0" anchor="t">
            <a:spAutoFit/>
          </a:bodyPr>
          <a:lstStyle/>
          <a:p>
            <a:pPr lvl="0" algn="ctr" defTabSz="1219170">
              <a:defRPr/>
            </a:pPr>
            <a:r>
              <a:rPr lang="en-US" sz="6600" b="1" dirty="0">
                <a:solidFill>
                  <a:prstClr val="black"/>
                </a:solidFill>
                <a:cs typeface="Calibri"/>
              </a:rPr>
              <a:t>a miserable person </a:t>
            </a:r>
            <a:r>
              <a:rPr lang="en-US" sz="6600" dirty="0">
                <a:solidFill>
                  <a:prstClr val="black"/>
                </a:solidFill>
                <a:cs typeface="Calibri"/>
              </a:rPr>
              <a:t>: one who is profoundly unhappy or in great misfortune. 2 : a base, despicable, or vile person.</a:t>
            </a:r>
            <a:endParaRPr lang="en-US" sz="6600" b="0" i="0" u="none" strike="noStrike" kern="1200" cap="none" spc="0" baseline="0" noProof="0" dirty="0">
              <a:solidFill>
                <a:prstClr val="black"/>
              </a:solidFill>
              <a:latin typeface="Calibri"/>
              <a:cs typeface="Calibri"/>
            </a:endParaRPr>
          </a:p>
        </p:txBody>
      </p:sp>
    </p:spTree>
    <p:extLst>
      <p:ext uri="{BB962C8B-B14F-4D97-AF65-F5344CB8AC3E}">
        <p14:creationId xmlns:p14="http://schemas.microsoft.com/office/powerpoint/2010/main" val="56076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8E3A23-F5E5-4E91-9879-118AFA94A515}"/>
              </a:ext>
            </a:extLst>
          </p:cNvPr>
          <p:cNvPicPr>
            <a:picLocks noChangeAspect="1"/>
          </p:cNvPicPr>
          <p:nvPr/>
        </p:nvPicPr>
        <p:blipFill rotWithShape="1">
          <a:blip r:embed="rId3"/>
          <a:srcRect l="23888" t="10372" r="22551" b="9561"/>
          <a:stretch/>
        </p:blipFill>
        <p:spPr>
          <a:xfrm>
            <a:off x="0" y="1430834"/>
            <a:ext cx="5951621" cy="4977932"/>
          </a:xfrm>
          <a:prstGeom prst="rect">
            <a:avLst/>
          </a:prstGeom>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1741093" y="339972"/>
            <a:ext cx="9245600" cy="230832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7200" b="0" i="1" u="none" strike="noStrike" kern="1200" cap="none" spc="0" normalizeH="0" baseline="0" noProof="0" dirty="0">
                <a:ln>
                  <a:noFill/>
                </a:ln>
                <a:solidFill>
                  <a:prstClr val="black"/>
                </a:solidFill>
                <a:effectLst/>
                <a:uLnTx/>
                <a:uFillTx/>
                <a:latin typeface="Calibri"/>
                <a:ea typeface="+mn-ea"/>
                <a:cs typeface="+mn-cs"/>
              </a:rPr>
              <a:t>Works of the Flesh </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7200" b="0" i="1"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5246917" y="2171156"/>
            <a:ext cx="6619844" cy="4339650"/>
          </a:xfrm>
          <a:prstGeom prst="rect">
            <a:avLst/>
          </a:prstGeom>
          <a:noFill/>
        </p:spPr>
        <p:txBody>
          <a:bodyPr wrap="square" rtlCol="0" anchor="t">
            <a:spAutoFit/>
          </a:bodyPr>
          <a:lstStyle/>
          <a:p>
            <a:pPr marR="0" lvl="0" algn="ctr" defTabSz="1219170" rtl="0" eaLnBrk="1" fontAlgn="auto" latinLnBrk="0" hangingPunct="1">
              <a:lnSpc>
                <a:spcPct val="100000"/>
              </a:lnSpc>
              <a:spcBef>
                <a:spcPts val="0"/>
              </a:spcBef>
              <a:spcAft>
                <a:spcPts val="0"/>
              </a:spcAft>
              <a:buClrTx/>
              <a:buSzTx/>
              <a:tabLst/>
              <a:defRPr/>
            </a:pPr>
            <a:r>
              <a:rPr lang="en-US" sz="7200" b="0" i="0" u="none" strike="noStrike" kern="1200" cap="none" spc="0" baseline="0" noProof="0" dirty="0">
                <a:solidFill>
                  <a:prstClr val="black"/>
                </a:solidFill>
                <a:latin typeface="Calibri"/>
                <a:cs typeface="Calibri"/>
              </a:rPr>
              <a:t>Galatians </a:t>
            </a:r>
          </a:p>
          <a:p>
            <a:pPr marR="0" lvl="0" algn="ctr" defTabSz="1219170" rtl="0" eaLnBrk="1" fontAlgn="auto" latinLnBrk="0" hangingPunct="1">
              <a:lnSpc>
                <a:spcPct val="100000"/>
              </a:lnSpc>
              <a:spcBef>
                <a:spcPts val="0"/>
              </a:spcBef>
              <a:spcAft>
                <a:spcPts val="0"/>
              </a:spcAft>
              <a:buClrTx/>
              <a:buSzTx/>
              <a:tabLst/>
              <a:defRPr/>
            </a:pPr>
            <a:r>
              <a:rPr lang="en-US" sz="7200" b="0" i="0" u="none" strike="noStrike" kern="1200" cap="none" spc="0" baseline="0" noProof="0" dirty="0">
                <a:solidFill>
                  <a:prstClr val="black"/>
                </a:solidFill>
                <a:latin typeface="Calibri"/>
                <a:cs typeface="Calibri"/>
              </a:rPr>
              <a:t>5:19-21</a:t>
            </a:r>
          </a:p>
          <a:p>
            <a:pPr marR="0" lvl="0" algn="ctr" defTabSz="1219170" rtl="0" eaLnBrk="1" fontAlgn="auto" latinLnBrk="0" hangingPunct="1">
              <a:lnSpc>
                <a:spcPct val="100000"/>
              </a:lnSpc>
              <a:spcBef>
                <a:spcPts val="0"/>
              </a:spcBef>
              <a:spcAft>
                <a:spcPts val="0"/>
              </a:spcAft>
              <a:buClrTx/>
              <a:buSzTx/>
              <a:tabLst/>
              <a:defRPr/>
            </a:pPr>
            <a:r>
              <a:rPr lang="en-US" sz="6000" i="1" dirty="0">
                <a:solidFill>
                  <a:prstClr val="black"/>
                </a:solidFill>
                <a:latin typeface="Calibri"/>
                <a:cs typeface="Calibri"/>
              </a:rPr>
              <a:t>(The Message)</a:t>
            </a:r>
            <a:endParaRPr lang="en-US" sz="6000" b="0" i="1" u="none" strike="noStrike" kern="1200" cap="none" spc="0" baseline="0" noProof="0" dirty="0">
              <a:solidFill>
                <a:prstClr val="black"/>
              </a:solidFill>
              <a:latin typeface="Calibri"/>
              <a:cs typeface="Calibri"/>
            </a:endParaRPr>
          </a:p>
          <a:p>
            <a:pPr marR="0" lvl="0" algn="ctr" defTabSz="1219170" rtl="0" eaLnBrk="1" fontAlgn="auto" latinLnBrk="0" hangingPunct="1">
              <a:lnSpc>
                <a:spcPct val="100000"/>
              </a:lnSpc>
              <a:spcBef>
                <a:spcPts val="0"/>
              </a:spcBef>
              <a:spcAft>
                <a:spcPts val="0"/>
              </a:spcAft>
              <a:buClrTx/>
              <a:buSzTx/>
              <a:tabLst/>
              <a:defRPr/>
            </a:pPr>
            <a:endParaRPr lang="en-US" sz="7200" b="0" i="0" u="none" strike="noStrike" kern="1200" cap="none" spc="0" baseline="0" noProof="0" dirty="0">
              <a:solidFill>
                <a:prstClr val="black"/>
              </a:solidFill>
              <a:latin typeface="Calibri"/>
              <a:cs typeface="Calibri"/>
            </a:endParaRPr>
          </a:p>
        </p:txBody>
      </p:sp>
    </p:spTree>
    <p:extLst>
      <p:ext uri="{BB962C8B-B14F-4D97-AF65-F5344CB8AC3E}">
        <p14:creationId xmlns:p14="http://schemas.microsoft.com/office/powerpoint/2010/main" val="420690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58362" y="163198"/>
            <a:ext cx="4978400" cy="5632311"/>
          </a:xfrm>
          <a:prstGeom prst="rect">
            <a:avLst/>
          </a:prstGeom>
          <a:ln>
            <a:solidFill>
              <a:schemeClr val="tx1"/>
            </a:solidFill>
          </a:ln>
        </p:spPr>
        <p:txBody>
          <a:bodyPr wrap="square">
            <a:spAutoFit/>
          </a:bodyPr>
          <a:lstStyle/>
          <a:p>
            <a:pPr algn="ctr"/>
            <a:r>
              <a:rPr lang="en-US" sz="6000" dirty="0">
                <a:cs typeface="Arial" panose="020B0604020202020204" pitchFamily="34" charset="0"/>
              </a:rPr>
              <a:t>When are you the most vulnerable to  the temptations of the flesh?</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330572" y="800174"/>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330915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7-8</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10033516"/>
          </a:xfrm>
          <a:prstGeom prst="rect">
            <a:avLst/>
          </a:prstGeom>
        </p:spPr>
        <p:txBody>
          <a:bodyPr wrap="square">
            <a:spAutoFit/>
          </a:bodyPr>
          <a:lstStyle/>
          <a:p>
            <a:pPr lvl="0" defTabSz="1219170"/>
            <a:r>
              <a:rPr lang="en-US" sz="4800" dirty="0"/>
              <a:t>24 Wretched man that I am! Who will deliver me from this body of death? 25 Thanks be to God through Jesus Christ our Lord! So then, I myself serve the law of God with my mind, but with my flesh I serve the law of sin. 8:1 There is therefore now no condemnation for those who are in Christ Jesus.</a:t>
            </a:r>
          </a:p>
          <a:p>
            <a:pPr lvl="0" defTabSz="1219170"/>
            <a:endParaRPr lang="en-US" sz="4800" dirty="0"/>
          </a:p>
          <a:p>
            <a:pPr lvl="0" defTabSz="1219170"/>
            <a:endParaRPr lang="en-US" sz="4800" dirty="0"/>
          </a:p>
          <a:p>
            <a:pPr lvl="0" defTabSz="1219170"/>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79759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8</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8556188"/>
          </a:xfrm>
          <a:prstGeom prst="rect">
            <a:avLst/>
          </a:prstGeom>
        </p:spPr>
        <p:txBody>
          <a:bodyPr wrap="square">
            <a:spAutoFit/>
          </a:bodyPr>
          <a:lstStyle/>
          <a:p>
            <a:pPr lvl="0" defTabSz="1219170"/>
            <a:r>
              <a:rPr lang="en-US" sz="4800" dirty="0"/>
              <a:t>2 For the law of the Spirit of life has set you free in Christ Jesus from the law of sin and death. 3 For God has done what the law, weakened by the flesh, could not do. By sending his own Son in the likeness of sinful flesh and for sin, he condemned sin in the flesh,</a:t>
            </a:r>
          </a:p>
          <a:p>
            <a:pPr lvl="0" defTabSz="1219170"/>
            <a:endParaRPr lang="en-US" sz="4800" dirty="0"/>
          </a:p>
          <a:p>
            <a:pPr lvl="0" defTabSz="1219170"/>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78403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8</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13726835"/>
          </a:xfrm>
          <a:prstGeom prst="rect">
            <a:avLst/>
          </a:prstGeom>
        </p:spPr>
        <p:txBody>
          <a:bodyPr wrap="square">
            <a:spAutoFit/>
          </a:bodyPr>
          <a:lstStyle/>
          <a:p>
            <a:pPr lvl="0" defTabSz="1219170"/>
            <a:r>
              <a:rPr lang="en-US" sz="4800" dirty="0"/>
              <a:t>4 in order that the righteous requirement of the law might be fulfilled in us, who walk not according to the flesh but according to the Spirit. 5 For those who live according to the flesh set their minds on the things of the flesh, but those who live according to the Spirit set their minds on the things of the Spirit</a:t>
            </a:r>
          </a:p>
          <a:p>
            <a:pPr lvl="0" defTabSz="1219170"/>
            <a:endParaRPr lang="en-US" sz="4800" dirty="0"/>
          </a:p>
          <a:p>
            <a:pPr lvl="0" defTabSz="1219170"/>
            <a:r>
              <a:rPr lang="en-US" sz="4800" dirty="0"/>
              <a:t>The Holy Bible: English Standard Version. (2016). (Ro 8:5). Wheaton, IL: Crossway Bibles.</a:t>
            </a:r>
          </a:p>
          <a:p>
            <a:pPr lvl="0" defTabSz="1219170"/>
            <a:endParaRPr lang="en-US" sz="4800" dirty="0"/>
          </a:p>
          <a:p>
            <a:pPr lvl="0" defTabSz="1219170"/>
            <a:endParaRPr lang="en-US" sz="4800" dirty="0"/>
          </a:p>
          <a:p>
            <a:pPr lvl="0" defTabSz="1219170"/>
            <a:endParaRPr lang="en-US" sz="4800" dirty="0"/>
          </a:p>
          <a:p>
            <a:pPr lvl="0" defTabSz="1219170"/>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75763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8</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6340197"/>
          </a:xfrm>
          <a:prstGeom prst="rect">
            <a:avLst/>
          </a:prstGeom>
        </p:spPr>
        <p:txBody>
          <a:bodyPr wrap="square">
            <a:spAutoFit/>
          </a:bodyPr>
          <a:lstStyle/>
          <a:p>
            <a:pPr lvl="0" defTabSz="1219170"/>
            <a:r>
              <a:rPr lang="en-US" sz="4800" dirty="0"/>
              <a:t>6 For to set the mind on the flesh is death, but to set the mind on the Spirit is life and peace.</a:t>
            </a:r>
          </a:p>
          <a:p>
            <a:pPr lvl="0" defTabSz="1219170"/>
            <a:endParaRPr lang="en-US" sz="4800" dirty="0"/>
          </a:p>
          <a:p>
            <a:pPr lvl="0" defTabSz="1219170"/>
            <a:r>
              <a:rPr lang="en-US" sz="4800" dirty="0"/>
              <a:t>The Holy Bible: English Standard Version. </a:t>
            </a:r>
          </a:p>
          <a:p>
            <a:pPr lvl="0" defTabSz="1219170"/>
            <a:endParaRPr kumimoji="0" lang="en-US" sz="166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5024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9BCBD55-451A-4868-8550-CDFE698F576E}"/>
              </a:ext>
            </a:extLst>
          </p:cNvPr>
          <p:cNvPicPr>
            <a:picLocks noChangeAspect="1"/>
          </p:cNvPicPr>
          <p:nvPr/>
        </p:nvPicPr>
        <p:blipFill rotWithShape="1">
          <a:blip r:embed="rId3"/>
          <a:srcRect l="34527" t="8801" r="33561" b="9743"/>
          <a:stretch/>
        </p:blipFill>
        <p:spPr>
          <a:xfrm>
            <a:off x="4077385" y="1527200"/>
            <a:ext cx="3481907" cy="4828674"/>
          </a:xfrm>
          <a:prstGeom prst="rect">
            <a:avLst/>
          </a:prstGeom>
        </p:spPr>
      </p:pic>
      <p:cxnSp>
        <p:nvCxnSpPr>
          <p:cNvPr id="5" name="Straight Arrow Connector 4">
            <a:extLst>
              <a:ext uri="{FF2B5EF4-FFF2-40B4-BE49-F238E27FC236}">
                <a16:creationId xmlns:a16="http://schemas.microsoft.com/office/drawing/2014/main" id="{A74852B9-5698-4B86-B861-B18142EE2152}"/>
              </a:ext>
            </a:extLst>
          </p:cNvPr>
          <p:cNvCxnSpPr/>
          <p:nvPr/>
        </p:nvCxnSpPr>
        <p:spPr>
          <a:xfrm>
            <a:off x="501041" y="3983277"/>
            <a:ext cx="10947748" cy="0"/>
          </a:xfrm>
          <a:prstGeom prst="straightConnector1">
            <a:avLst/>
          </a:prstGeom>
          <a:ln w="76200">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D08BFDA4-94F7-4C9E-AE7F-D281E48D7E35}"/>
              </a:ext>
            </a:extLst>
          </p:cNvPr>
          <p:cNvSpPr txBox="1"/>
          <p:nvPr/>
        </p:nvSpPr>
        <p:spPr>
          <a:xfrm>
            <a:off x="442584" y="843677"/>
            <a:ext cx="3741109" cy="5170646"/>
          </a:xfrm>
          <a:prstGeom prst="rect">
            <a:avLst/>
          </a:prstGeom>
          <a:noFill/>
        </p:spPr>
        <p:txBody>
          <a:bodyPr wrap="square" rtlCol="0">
            <a:spAutoFit/>
          </a:bodyPr>
          <a:lstStyle/>
          <a:p>
            <a:r>
              <a:rPr lang="en-US" sz="6600" dirty="0"/>
              <a:t>Rules</a:t>
            </a:r>
          </a:p>
          <a:p>
            <a:endParaRPr lang="en-US" sz="6600" dirty="0"/>
          </a:p>
          <a:p>
            <a:r>
              <a:rPr lang="en-US" sz="6600" dirty="0"/>
              <a:t>Flesh “I”</a:t>
            </a:r>
          </a:p>
          <a:p>
            <a:endParaRPr lang="en-US" sz="6600" dirty="0"/>
          </a:p>
          <a:p>
            <a:r>
              <a:rPr lang="en-US" sz="6600" dirty="0"/>
              <a:t>Sight</a:t>
            </a:r>
          </a:p>
        </p:txBody>
      </p:sp>
      <p:sp>
        <p:nvSpPr>
          <p:cNvPr id="7" name="TextBox 6">
            <a:extLst>
              <a:ext uri="{FF2B5EF4-FFF2-40B4-BE49-F238E27FC236}">
                <a16:creationId xmlns:a16="http://schemas.microsoft.com/office/drawing/2014/main" id="{C29BE2FD-F624-40C1-A63C-BBD61F085645}"/>
              </a:ext>
            </a:extLst>
          </p:cNvPr>
          <p:cNvSpPr txBox="1"/>
          <p:nvPr/>
        </p:nvSpPr>
        <p:spPr>
          <a:xfrm>
            <a:off x="8880953" y="843677"/>
            <a:ext cx="3150462" cy="5170646"/>
          </a:xfrm>
          <a:prstGeom prst="rect">
            <a:avLst/>
          </a:prstGeom>
          <a:noFill/>
        </p:spPr>
        <p:txBody>
          <a:bodyPr wrap="square" rtlCol="0">
            <a:spAutoFit/>
          </a:bodyPr>
          <a:lstStyle/>
          <a:p>
            <a:r>
              <a:rPr lang="en-US" sz="6600" dirty="0"/>
              <a:t>Grace</a:t>
            </a:r>
          </a:p>
          <a:p>
            <a:endParaRPr lang="en-US" sz="6600" dirty="0"/>
          </a:p>
          <a:p>
            <a:r>
              <a:rPr lang="en-US" sz="6600" dirty="0"/>
              <a:t>Spirit “I”</a:t>
            </a:r>
          </a:p>
          <a:p>
            <a:endParaRPr lang="en-US" sz="6600" dirty="0"/>
          </a:p>
          <a:p>
            <a:r>
              <a:rPr lang="en-US" sz="6600" dirty="0"/>
              <a:t>Faith</a:t>
            </a:r>
          </a:p>
        </p:txBody>
      </p:sp>
    </p:spTree>
    <p:extLst>
      <p:ext uri="{BB962C8B-B14F-4D97-AF65-F5344CB8AC3E}">
        <p14:creationId xmlns:p14="http://schemas.microsoft.com/office/powerpoint/2010/main" val="399781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06167" y="1617695"/>
            <a:ext cx="4978400" cy="3785652"/>
          </a:xfrm>
          <a:prstGeom prst="rect">
            <a:avLst/>
          </a:prstGeom>
          <a:ln>
            <a:solidFill>
              <a:schemeClr val="tx1"/>
            </a:solidFill>
          </a:ln>
        </p:spPr>
        <p:txBody>
          <a:bodyPr wrap="square">
            <a:spAutoFit/>
          </a:bodyPr>
          <a:lstStyle/>
          <a:p>
            <a:pPr algn="ctr"/>
            <a:r>
              <a:rPr lang="en-US" sz="6000" dirty="0">
                <a:cs typeface="Arial" panose="020B0604020202020204" pitchFamily="34" charset="0"/>
              </a:rPr>
              <a:t>How can we walk (live) according to the Spirit?</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207433" y="472659"/>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95583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4F295E0-C721-445E-A7DD-28B3658CBCB8}"/>
              </a:ext>
            </a:extLst>
          </p:cNvPr>
          <p:cNvPicPr>
            <a:picLocks noChangeAspect="1"/>
          </p:cNvPicPr>
          <p:nvPr/>
        </p:nvPicPr>
        <p:blipFill rotWithShape="1">
          <a:blip r:embed="rId3"/>
          <a:srcRect r="58009" b="446"/>
          <a:stretch/>
        </p:blipFill>
        <p:spPr>
          <a:xfrm>
            <a:off x="3602340" y="1219281"/>
            <a:ext cx="4452455" cy="4419438"/>
          </a:xfrm>
          <a:prstGeom prst="rect">
            <a:avLst/>
          </a:prstGeom>
        </p:spPr>
      </p:pic>
      <p:cxnSp>
        <p:nvCxnSpPr>
          <p:cNvPr id="5" name="Straight Arrow Connector 4">
            <a:extLst>
              <a:ext uri="{FF2B5EF4-FFF2-40B4-BE49-F238E27FC236}">
                <a16:creationId xmlns:a16="http://schemas.microsoft.com/office/drawing/2014/main" id="{A74852B9-5698-4B86-B861-B18142EE2152}"/>
              </a:ext>
            </a:extLst>
          </p:cNvPr>
          <p:cNvCxnSpPr/>
          <p:nvPr/>
        </p:nvCxnSpPr>
        <p:spPr>
          <a:xfrm>
            <a:off x="501041" y="3983277"/>
            <a:ext cx="10947748" cy="0"/>
          </a:xfrm>
          <a:prstGeom prst="straightConnector1">
            <a:avLst/>
          </a:prstGeom>
          <a:ln w="76200">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D08BFDA4-94F7-4C9E-AE7F-D281E48D7E35}"/>
              </a:ext>
            </a:extLst>
          </p:cNvPr>
          <p:cNvSpPr txBox="1"/>
          <p:nvPr/>
        </p:nvSpPr>
        <p:spPr>
          <a:xfrm>
            <a:off x="442584" y="843677"/>
            <a:ext cx="3741109"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chemeClr val="bg1">
                    <a:lumMod val="85000"/>
                  </a:schemeClr>
                </a:solidFill>
                <a:effectLst/>
                <a:uLnTx/>
                <a:uFillTx/>
                <a:latin typeface="Calibri"/>
                <a:ea typeface="+mn-ea"/>
                <a:cs typeface="+mn-cs"/>
              </a:rPr>
              <a:t>Rules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chemeClr val="bg1">
                  <a:lumMod val="85000"/>
                </a:scheme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chemeClr val="bg1">
                    <a:lumMod val="85000"/>
                  </a:schemeClr>
                </a:solidFill>
                <a:effectLst/>
                <a:uLnTx/>
                <a:uFillTx/>
                <a:latin typeface="Calibri"/>
                <a:ea typeface="+mn-ea"/>
                <a:cs typeface="+mn-cs"/>
              </a:rPr>
              <a:t>Flesh “I”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chemeClr val="bg1">
                  <a:lumMod val="85000"/>
                </a:scheme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chemeClr val="bg1">
                    <a:lumMod val="85000"/>
                  </a:schemeClr>
                </a:solidFill>
                <a:effectLst/>
                <a:uLnTx/>
                <a:uFillTx/>
                <a:latin typeface="Calibri"/>
                <a:ea typeface="+mn-ea"/>
                <a:cs typeface="+mn-cs"/>
              </a:rPr>
              <a:t>Sight</a:t>
            </a:r>
          </a:p>
        </p:txBody>
      </p:sp>
      <p:sp>
        <p:nvSpPr>
          <p:cNvPr id="7" name="TextBox 6">
            <a:extLst>
              <a:ext uri="{FF2B5EF4-FFF2-40B4-BE49-F238E27FC236}">
                <a16:creationId xmlns:a16="http://schemas.microsoft.com/office/drawing/2014/main" id="{C29BE2FD-F624-40C1-A63C-BBD61F085645}"/>
              </a:ext>
            </a:extLst>
          </p:cNvPr>
          <p:cNvSpPr txBox="1"/>
          <p:nvPr/>
        </p:nvSpPr>
        <p:spPr>
          <a:xfrm>
            <a:off x="8880953" y="843677"/>
            <a:ext cx="3150462"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a:ea typeface="+mn-ea"/>
                <a:cs typeface="+mn-cs"/>
              </a:rPr>
              <a:t>Grace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a:ea typeface="+mn-ea"/>
                <a:cs typeface="+mn-cs"/>
              </a:rPr>
              <a:t>Spirit “I”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a:ea typeface="+mn-ea"/>
                <a:cs typeface="+mn-cs"/>
              </a:rPr>
              <a:t>Faith</a:t>
            </a:r>
          </a:p>
        </p:txBody>
      </p:sp>
    </p:spTree>
    <p:extLst>
      <p:ext uri="{BB962C8B-B14F-4D97-AF65-F5344CB8AC3E}">
        <p14:creationId xmlns:p14="http://schemas.microsoft.com/office/powerpoint/2010/main" val="246608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03587" y="701457"/>
            <a:ext cx="11587579" cy="7478970"/>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Faith is finding out what is </a:t>
            </a:r>
            <a:r>
              <a:rPr kumimoji="0" lang="en-US" sz="8000" b="1" i="0" u="sng" strike="noStrike" kern="1200" cap="none" spc="0" normalizeH="0" baseline="0" noProof="0" dirty="0">
                <a:ln>
                  <a:noFill/>
                </a:ln>
                <a:solidFill>
                  <a:prstClr val="black"/>
                </a:solidFill>
                <a:effectLst/>
                <a:uLnTx/>
                <a:uFillTx/>
                <a:latin typeface="Calibri"/>
                <a:ea typeface="+mn-ea"/>
                <a:cs typeface="+mn-cs"/>
              </a:rPr>
              <a:t>already</a:t>
            </a:r>
            <a:r>
              <a:rPr kumimoji="0" lang="en-US" sz="8000" b="0" i="0" u="none" strike="noStrike" kern="1200" cap="none" spc="0" normalizeH="0" baseline="0" noProof="0" dirty="0">
                <a:ln>
                  <a:noFill/>
                </a:ln>
                <a:solidFill>
                  <a:prstClr val="black"/>
                </a:solidFill>
                <a:effectLst/>
                <a:uLnTx/>
                <a:uFillTx/>
                <a:latin typeface="Calibri"/>
                <a:ea typeface="+mn-ea"/>
                <a:cs typeface="+mn-cs"/>
              </a:rPr>
              <a:t> true and making the </a:t>
            </a:r>
            <a:r>
              <a:rPr kumimoji="0" lang="en-US" sz="8000" b="1" i="0" u="sng" strike="noStrike" kern="1200" cap="none" spc="0" normalizeH="0" baseline="0" noProof="0" dirty="0">
                <a:ln>
                  <a:noFill/>
                </a:ln>
                <a:solidFill>
                  <a:prstClr val="black"/>
                </a:solidFill>
                <a:effectLst/>
                <a:uLnTx/>
                <a:uFillTx/>
                <a:latin typeface="Calibri"/>
                <a:ea typeface="+mn-ea"/>
                <a:cs typeface="+mn-cs"/>
              </a:rPr>
              <a:t>CHOICE</a:t>
            </a:r>
            <a:r>
              <a:rPr kumimoji="0" lang="en-US" sz="8000" b="0" i="0" u="none" strike="noStrike" kern="1200" cap="none" spc="0" normalizeH="0" baseline="0" noProof="0" dirty="0">
                <a:ln>
                  <a:noFill/>
                </a:ln>
                <a:solidFill>
                  <a:prstClr val="black"/>
                </a:solidFill>
                <a:effectLst/>
                <a:uLnTx/>
                <a:uFillTx/>
                <a:latin typeface="Calibri"/>
                <a:ea typeface="+mn-ea"/>
                <a:cs typeface="+mn-cs"/>
              </a:rPr>
              <a:t> to believe it; whether if feels true or not.</a:t>
            </a: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8000" b="0" i="0" u="none" strike="noStrike" kern="1200" cap="none" spc="0" normalizeH="0" baseline="0" noProof="0" dirty="0">
                <a:ln>
                  <a:noFill/>
                </a:ln>
                <a:solidFill>
                  <a:prstClr val="black"/>
                </a:solidFill>
                <a:effectLst/>
                <a:uLnTx/>
                <a:uFillTx/>
                <a:latin typeface="Calibri"/>
                <a:ea typeface="+mn-ea"/>
                <a:cs typeface="+mn-cs"/>
              </a:rPr>
            </a:br>
            <a:endParaRPr kumimoji="0" lang="en-US" sz="8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34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6835205" y="2367171"/>
            <a:ext cx="5395876" cy="2339102"/>
          </a:xfrm>
          <a:prstGeom prst="rect">
            <a:avLst/>
          </a:prstGeom>
          <a:ln>
            <a:solidFill>
              <a:schemeClr val="tx1"/>
            </a:solidFill>
          </a:ln>
        </p:spPr>
        <p:txBody>
          <a:bodyPr wrap="square">
            <a:spAutoFit/>
          </a:bodyPr>
          <a:lstStyle/>
          <a:p>
            <a:pPr algn="ctr"/>
            <a:r>
              <a:rPr lang="en-US" sz="4800" dirty="0">
                <a:cs typeface="Arial" panose="020B0604020202020204" pitchFamily="34" charset="0"/>
              </a:rPr>
              <a:t>Have someone read </a:t>
            </a:r>
          </a:p>
          <a:p>
            <a:pPr algn="ctr"/>
            <a:r>
              <a:rPr lang="en-US" sz="4400" dirty="0">
                <a:cs typeface="Arial" panose="020B0604020202020204" pitchFamily="34" charset="0"/>
              </a:rPr>
              <a:t>“Sin Did Not Die”p.67 </a:t>
            </a:r>
            <a:r>
              <a:rPr lang="en-US" sz="5400" dirty="0">
                <a:cs typeface="Arial" panose="020B0604020202020204" pitchFamily="34" charset="0"/>
              </a:rPr>
              <a:t>at your table.</a:t>
            </a:r>
            <a:endParaRPr lang="en-US" sz="44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207433" y="472659"/>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305307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3071660" y="347194"/>
            <a:ext cx="9245600" cy="230832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7200" b="0" i="1" u="none" strike="noStrike" kern="1200" cap="none" spc="0" normalizeH="0" baseline="0" noProof="0" dirty="0">
                <a:ln>
                  <a:noFill/>
                </a:ln>
                <a:solidFill>
                  <a:prstClr val="black"/>
                </a:solidFill>
                <a:effectLst/>
                <a:uLnTx/>
                <a:uFillTx/>
                <a:latin typeface="Calibri"/>
                <a:ea typeface="+mn-ea"/>
                <a:cs typeface="+mn-cs"/>
              </a:rPr>
              <a:t>Fruit of the Spirit</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7200" b="0" i="1"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5246917" y="2171156"/>
            <a:ext cx="6619844" cy="4339650"/>
          </a:xfrm>
          <a:prstGeom prst="rect">
            <a:avLst/>
          </a:prstGeom>
          <a:noFill/>
        </p:spPr>
        <p:txBody>
          <a:bodyPr wrap="square" rtlCol="0" anchor="t">
            <a:spAutoFit/>
          </a:bodyPr>
          <a:lstStyle/>
          <a:p>
            <a:pPr marR="0" lvl="0" algn="ctr" defTabSz="1219170" rtl="0" eaLnBrk="1" fontAlgn="auto" latinLnBrk="0" hangingPunct="1">
              <a:lnSpc>
                <a:spcPct val="100000"/>
              </a:lnSpc>
              <a:spcBef>
                <a:spcPts val="0"/>
              </a:spcBef>
              <a:spcAft>
                <a:spcPts val="0"/>
              </a:spcAft>
              <a:buClrTx/>
              <a:buSzTx/>
              <a:tabLst/>
              <a:defRPr/>
            </a:pPr>
            <a:r>
              <a:rPr lang="en-US" sz="7200" b="0" i="0" u="none" strike="noStrike" kern="1200" cap="none" spc="0" baseline="0" noProof="0" dirty="0">
                <a:solidFill>
                  <a:prstClr val="black"/>
                </a:solidFill>
                <a:latin typeface="Calibri"/>
                <a:cs typeface="Calibri"/>
              </a:rPr>
              <a:t>Galatians </a:t>
            </a:r>
          </a:p>
          <a:p>
            <a:pPr marR="0" lvl="0" algn="ctr" defTabSz="1219170" rtl="0" eaLnBrk="1" fontAlgn="auto" latinLnBrk="0" hangingPunct="1">
              <a:lnSpc>
                <a:spcPct val="100000"/>
              </a:lnSpc>
              <a:spcBef>
                <a:spcPts val="0"/>
              </a:spcBef>
              <a:spcAft>
                <a:spcPts val="0"/>
              </a:spcAft>
              <a:buClrTx/>
              <a:buSzTx/>
              <a:tabLst/>
              <a:defRPr/>
            </a:pPr>
            <a:r>
              <a:rPr lang="en-US" sz="7200" b="0" i="0" u="none" strike="noStrike" kern="1200" cap="none" spc="0" baseline="0" noProof="0" dirty="0">
                <a:solidFill>
                  <a:prstClr val="black"/>
                </a:solidFill>
                <a:latin typeface="Calibri"/>
                <a:cs typeface="Calibri"/>
              </a:rPr>
              <a:t>5:22-23</a:t>
            </a:r>
          </a:p>
          <a:p>
            <a:pPr marR="0" lvl="0" algn="ctr" defTabSz="1219170" rtl="0" eaLnBrk="1" fontAlgn="auto" latinLnBrk="0" hangingPunct="1">
              <a:lnSpc>
                <a:spcPct val="100000"/>
              </a:lnSpc>
              <a:spcBef>
                <a:spcPts val="0"/>
              </a:spcBef>
              <a:spcAft>
                <a:spcPts val="0"/>
              </a:spcAft>
              <a:buClrTx/>
              <a:buSzTx/>
              <a:tabLst/>
              <a:defRPr/>
            </a:pPr>
            <a:r>
              <a:rPr lang="en-US" sz="6000" i="1" dirty="0">
                <a:solidFill>
                  <a:prstClr val="black"/>
                </a:solidFill>
                <a:latin typeface="Calibri"/>
                <a:cs typeface="Calibri"/>
              </a:rPr>
              <a:t>(The Message)</a:t>
            </a:r>
            <a:endParaRPr lang="en-US" sz="6000" b="0" i="1" u="none" strike="noStrike" kern="1200" cap="none" spc="0" baseline="0" noProof="0" dirty="0">
              <a:solidFill>
                <a:prstClr val="black"/>
              </a:solidFill>
              <a:latin typeface="Calibri"/>
              <a:cs typeface="Calibri"/>
            </a:endParaRPr>
          </a:p>
          <a:p>
            <a:pPr marR="0" lvl="0" algn="ctr" defTabSz="1219170" rtl="0" eaLnBrk="1" fontAlgn="auto" latinLnBrk="0" hangingPunct="1">
              <a:lnSpc>
                <a:spcPct val="100000"/>
              </a:lnSpc>
              <a:spcBef>
                <a:spcPts val="0"/>
              </a:spcBef>
              <a:spcAft>
                <a:spcPts val="0"/>
              </a:spcAft>
              <a:buClrTx/>
              <a:buSzTx/>
              <a:tabLst/>
              <a:defRPr/>
            </a:pPr>
            <a:endParaRPr lang="en-US" sz="7200" b="0" i="0" u="none" strike="noStrike" kern="1200" cap="none" spc="0" baseline="0" noProof="0" dirty="0">
              <a:solidFill>
                <a:prstClr val="black"/>
              </a:solidFill>
              <a:latin typeface="Calibri"/>
              <a:cs typeface="Calibri"/>
            </a:endParaRPr>
          </a:p>
        </p:txBody>
      </p:sp>
      <p:pic>
        <p:nvPicPr>
          <p:cNvPr id="5" name="Picture 4">
            <a:extLst>
              <a:ext uri="{FF2B5EF4-FFF2-40B4-BE49-F238E27FC236}">
                <a16:creationId xmlns:a16="http://schemas.microsoft.com/office/drawing/2014/main" id="{0CE09526-A038-465A-A87B-CEF7622A3A5B}"/>
              </a:ext>
            </a:extLst>
          </p:cNvPr>
          <p:cNvPicPr>
            <a:picLocks noChangeAspect="1"/>
          </p:cNvPicPr>
          <p:nvPr/>
        </p:nvPicPr>
        <p:blipFill rotWithShape="1">
          <a:blip r:embed="rId3"/>
          <a:srcRect r="58009" b="446"/>
          <a:stretch/>
        </p:blipFill>
        <p:spPr>
          <a:xfrm>
            <a:off x="875374" y="1351043"/>
            <a:ext cx="5024385" cy="4987127"/>
          </a:xfrm>
          <a:prstGeom prst="rect">
            <a:avLst/>
          </a:prstGeom>
        </p:spPr>
      </p:pic>
    </p:spTree>
    <p:extLst>
      <p:ext uri="{BB962C8B-B14F-4D97-AF65-F5344CB8AC3E}">
        <p14:creationId xmlns:p14="http://schemas.microsoft.com/office/powerpoint/2010/main" val="417461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992136" y="2269729"/>
            <a:ext cx="7320547" cy="5355312"/>
          </a:xfrm>
          <a:prstGeom prst="rect">
            <a:avLst/>
          </a:prstGeom>
        </p:spPr>
        <p:txBody>
          <a:bodyPr wrap="square" anchor="t">
            <a:spAutoFit/>
          </a:bodyPr>
          <a:lstStyle/>
          <a:p>
            <a:pPr algn="ctr" defTabSz="1219170"/>
            <a:r>
              <a:rPr lang="en-US" sz="7200" b="1" u="sng" dirty="0">
                <a:solidFill>
                  <a:prstClr val="black"/>
                </a:solidFill>
                <a:latin typeface="Calibri"/>
              </a:rPr>
              <a:t>Barriers to Growth</a:t>
            </a:r>
          </a:p>
          <a:p>
            <a:pPr algn="ctr" defTabSz="1219170"/>
            <a:endParaRPr lang="en-US" sz="5400" dirty="0">
              <a:solidFill>
                <a:prstClr val="black"/>
              </a:solidFill>
              <a:latin typeface="Calibri"/>
            </a:endParaRPr>
          </a:p>
          <a:p>
            <a:pPr algn="ctr" defTabSz="1219170"/>
            <a:endParaRPr lang="en-US" sz="7200" dirty="0">
              <a:solidFill>
                <a:prstClr val="black"/>
              </a:solidFill>
              <a:latin typeface="Calibri"/>
            </a:endParaRPr>
          </a:p>
          <a:p>
            <a:pPr algn="ctr" defTabSz="1219170"/>
            <a:br>
              <a:rPr lang="en-US" sz="7200" dirty="0">
                <a:solidFill>
                  <a:prstClr val="black"/>
                </a:solidFill>
                <a:latin typeface="Calibri"/>
              </a:rPr>
            </a:br>
            <a:endParaRPr lang="en-US" sz="7200" dirty="0">
              <a:solidFill>
                <a:prstClr val="black"/>
              </a:solidFill>
              <a:latin typeface="Calibri"/>
            </a:endParaRPr>
          </a:p>
        </p:txBody>
      </p:sp>
    </p:spTree>
    <p:extLst>
      <p:ext uri="{BB962C8B-B14F-4D97-AF65-F5344CB8AC3E}">
        <p14:creationId xmlns:p14="http://schemas.microsoft.com/office/powerpoint/2010/main" val="284852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39A7-174F-4954-BFB5-06DD13A527B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537A585-544F-47BF-8538-E48DAC75ED1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A5E64DC-5E06-40F3-A528-92C6754F7FD0}"/>
              </a:ext>
            </a:extLst>
          </p:cNvPr>
          <p:cNvPicPr>
            <a:picLocks noChangeAspect="1"/>
          </p:cNvPicPr>
          <p:nvPr/>
        </p:nvPicPr>
        <p:blipFill>
          <a:blip r:embed="rId3"/>
          <a:stretch>
            <a:fillRect/>
          </a:stretch>
        </p:blipFill>
        <p:spPr>
          <a:xfrm>
            <a:off x="0" y="31386"/>
            <a:ext cx="12192000" cy="6795228"/>
          </a:xfrm>
          <a:prstGeom prst="rect">
            <a:avLst/>
          </a:prstGeom>
        </p:spPr>
      </p:pic>
    </p:spTree>
    <p:extLst>
      <p:ext uri="{BB962C8B-B14F-4D97-AF65-F5344CB8AC3E}">
        <p14:creationId xmlns:p14="http://schemas.microsoft.com/office/powerpoint/2010/main" val="79497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23BC-E9FB-4BC2-9284-3A36C34058E8}"/>
              </a:ext>
            </a:extLst>
          </p:cNvPr>
          <p:cNvSpPr>
            <a:spLocks noGrp="1"/>
          </p:cNvSpPr>
          <p:nvPr>
            <p:ph type="title"/>
          </p:nvPr>
        </p:nvSpPr>
        <p:spPr/>
        <p:txBody>
          <a:bodyPr/>
          <a:lstStyle/>
          <a:p>
            <a:r>
              <a:rPr lang="en-US" b="0" i="0" dirty="0">
                <a:solidFill>
                  <a:srgbClr val="70757A"/>
                </a:solidFill>
                <a:effectLst/>
                <a:latin typeface="Roboto" panose="02000000000000000000" pitchFamily="2" charset="0"/>
              </a:rPr>
              <a:t>Tullian Tchividjian</a:t>
            </a:r>
            <a:endParaRPr lang="en-US" dirty="0"/>
          </a:p>
        </p:txBody>
      </p:sp>
      <p:sp>
        <p:nvSpPr>
          <p:cNvPr id="3" name="Content Placeholder 2">
            <a:extLst>
              <a:ext uri="{FF2B5EF4-FFF2-40B4-BE49-F238E27FC236}">
                <a16:creationId xmlns:a16="http://schemas.microsoft.com/office/drawing/2014/main" id="{821689A6-E3D5-4F67-800E-C03A6AF6155D}"/>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0F2CAEA-E453-49CF-9445-016713C7402E}"/>
              </a:ext>
            </a:extLst>
          </p:cNvPr>
          <p:cNvPicPr>
            <a:picLocks noChangeAspect="1"/>
          </p:cNvPicPr>
          <p:nvPr/>
        </p:nvPicPr>
        <p:blipFill>
          <a:blip r:embed="rId3"/>
          <a:stretch>
            <a:fillRect/>
          </a:stretch>
        </p:blipFill>
        <p:spPr>
          <a:xfrm>
            <a:off x="1160745" y="1143000"/>
            <a:ext cx="7620000" cy="5715000"/>
          </a:xfrm>
          <a:prstGeom prst="rect">
            <a:avLst/>
          </a:prstGeom>
        </p:spPr>
      </p:pic>
      <p:pic>
        <p:nvPicPr>
          <p:cNvPr id="5" name="Picture 4">
            <a:extLst>
              <a:ext uri="{FF2B5EF4-FFF2-40B4-BE49-F238E27FC236}">
                <a16:creationId xmlns:a16="http://schemas.microsoft.com/office/drawing/2014/main" id="{53825776-B82E-4F87-8F73-CCE76FA81B31}"/>
              </a:ext>
            </a:extLst>
          </p:cNvPr>
          <p:cNvPicPr>
            <a:picLocks noChangeAspect="1"/>
          </p:cNvPicPr>
          <p:nvPr/>
        </p:nvPicPr>
        <p:blipFill>
          <a:blip r:embed="rId4"/>
          <a:stretch>
            <a:fillRect/>
          </a:stretch>
        </p:blipFill>
        <p:spPr>
          <a:xfrm>
            <a:off x="8216357" y="1440968"/>
            <a:ext cx="3379287" cy="5142393"/>
          </a:xfrm>
          <a:prstGeom prst="rect">
            <a:avLst/>
          </a:prstGeom>
        </p:spPr>
      </p:pic>
    </p:spTree>
    <p:extLst>
      <p:ext uri="{BB962C8B-B14F-4D97-AF65-F5344CB8AC3E}">
        <p14:creationId xmlns:p14="http://schemas.microsoft.com/office/powerpoint/2010/main" val="340697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210B-7FAE-4CE7-951B-F7ED3E9F8C2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5631A6-9DF7-4E83-B69F-D2676D8C8280}"/>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E1D535C-9AC2-4424-A9F9-9E82813B8D8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77531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7A25ED-B4A2-4DD0-91F5-7AD14A763E37}"/>
              </a:ext>
            </a:extLst>
          </p:cNvPr>
          <p:cNvPicPr>
            <a:picLocks noChangeAspect="1"/>
          </p:cNvPicPr>
          <p:nvPr/>
        </p:nvPicPr>
        <p:blipFill rotWithShape="1">
          <a:blip r:embed="rId3"/>
          <a:srcRect r="444"/>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789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AC5795-B8F6-47FD-9F08-E4C08A8E26BA}"/>
              </a:ext>
            </a:extLst>
          </p:cNvPr>
          <p:cNvPicPr>
            <a:picLocks noChangeAspect="1"/>
          </p:cNvPicPr>
          <p:nvPr/>
        </p:nvPicPr>
        <p:blipFill>
          <a:blip r:embed="rId2"/>
          <a:stretch>
            <a:fillRect/>
          </a:stretch>
        </p:blipFill>
        <p:spPr>
          <a:xfrm>
            <a:off x="1136508" y="670270"/>
            <a:ext cx="9554938" cy="3994495"/>
          </a:xfrm>
          <a:prstGeom prst="rect">
            <a:avLst/>
          </a:prstGeom>
        </p:spPr>
      </p:pic>
      <p:sp>
        <p:nvSpPr>
          <p:cNvPr id="3" name="Subtitle 2">
            <a:extLst>
              <a:ext uri="{FF2B5EF4-FFF2-40B4-BE49-F238E27FC236}">
                <a16:creationId xmlns:a16="http://schemas.microsoft.com/office/drawing/2014/main" id="{C7765BDB-BCD2-41AB-B8D8-CFB3759CBBDB}"/>
              </a:ext>
            </a:extLst>
          </p:cNvPr>
          <p:cNvSpPr>
            <a:spLocks noGrp="1"/>
          </p:cNvSpPr>
          <p:nvPr>
            <p:ph type="subTitle" idx="1"/>
          </p:nvPr>
        </p:nvSpPr>
        <p:spPr>
          <a:xfrm>
            <a:off x="656948" y="4531968"/>
            <a:ext cx="10901778" cy="1655762"/>
          </a:xfrm>
        </p:spPr>
        <p:txBody>
          <a:bodyPr>
            <a:normAutofit fontScale="92500" lnSpcReduction="20000"/>
          </a:bodyPr>
          <a:lstStyle/>
          <a:p>
            <a:r>
              <a:rPr lang="en-US" sz="5800" dirty="0"/>
              <a:t>Next Week</a:t>
            </a:r>
          </a:p>
          <a:p>
            <a:r>
              <a:rPr lang="en-US" sz="7100" dirty="0"/>
              <a:t>John and Stephanie Mayfield</a:t>
            </a:r>
          </a:p>
        </p:txBody>
      </p:sp>
      <p:sp>
        <p:nvSpPr>
          <p:cNvPr id="5" name="Rectangle: Rounded Corners 4">
            <a:extLst>
              <a:ext uri="{FF2B5EF4-FFF2-40B4-BE49-F238E27FC236}">
                <a16:creationId xmlns:a16="http://schemas.microsoft.com/office/drawing/2014/main" id="{EFAAA509-BC5E-41E7-8CAF-DB3195E3B124}"/>
              </a:ext>
            </a:extLst>
          </p:cNvPr>
          <p:cNvSpPr/>
          <p:nvPr/>
        </p:nvSpPr>
        <p:spPr>
          <a:xfrm>
            <a:off x="398585" y="246185"/>
            <a:ext cx="11347938" cy="6217563"/>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88123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39032" y="583446"/>
            <a:ext cx="8042442" cy="646330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7200" dirty="0">
                <a:solidFill>
                  <a:prstClr val="black"/>
                </a:solidFill>
                <a:latin typeface="Calibri"/>
              </a:rPr>
              <a:t>Next Week</a:t>
            </a: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7200" i="1" dirty="0">
                <a:solidFill>
                  <a:prstClr val="black"/>
                </a:solidFill>
                <a:effectLst>
                  <a:outerShdw blurRad="38100" dist="38100" dir="2700000" algn="tl">
                    <a:srgbClr val="000000">
                      <a:alpha val="43137"/>
                    </a:srgbClr>
                  </a:outerShdw>
                </a:effectLst>
                <a:latin typeface="Calibri"/>
              </a:rPr>
              <a:t>The Battle for </a:t>
            </a: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7200" i="1" dirty="0">
                <a:solidFill>
                  <a:prstClr val="black"/>
                </a:solidFill>
                <a:effectLst>
                  <a:outerShdw blurRad="38100" dist="38100" dir="2700000" algn="tl">
                    <a:srgbClr val="000000">
                      <a:alpha val="43137"/>
                    </a:srgbClr>
                  </a:outerShdw>
                </a:effectLst>
                <a:latin typeface="Calibri"/>
              </a:rPr>
              <a:t>Our Minds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descr="Screenshot 2017-03-05 20.07.34.png">
            <a:extLst>
              <a:ext uri="{FF2B5EF4-FFF2-40B4-BE49-F238E27FC236}">
                <a16:creationId xmlns:a16="http://schemas.microsoft.com/office/drawing/2014/main" id="{0D904812-F7DC-403A-A5EA-8568711857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702" t="17253" r="31930" b="7101"/>
          <a:stretch/>
        </p:blipFill>
        <p:spPr>
          <a:xfrm>
            <a:off x="7647911" y="710246"/>
            <a:ext cx="4405057" cy="5480470"/>
          </a:xfrm>
          <a:prstGeom prst="rect">
            <a:avLst/>
          </a:prstGeom>
        </p:spPr>
      </p:pic>
    </p:spTree>
    <p:extLst>
      <p:ext uri="{BB962C8B-B14F-4D97-AF65-F5344CB8AC3E}">
        <p14:creationId xmlns:p14="http://schemas.microsoft.com/office/powerpoint/2010/main" val="398475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39032" y="583446"/>
            <a:ext cx="8042442" cy="7571303"/>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So How Do Christians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“Walk in the Spirit?”</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____________</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EE834E4A-1391-45B9-B5C9-B6EE6E4727B3}"/>
              </a:ext>
            </a:extLst>
          </p:cNvPr>
          <p:cNvPicPr>
            <a:picLocks noChangeAspect="1"/>
          </p:cNvPicPr>
          <p:nvPr/>
        </p:nvPicPr>
        <p:blipFill rotWithShape="1">
          <a:blip r:embed="rId3"/>
          <a:srcRect l="34527" t="8801" r="33561" b="9743"/>
          <a:stretch/>
        </p:blipFill>
        <p:spPr>
          <a:xfrm>
            <a:off x="8491620" y="1036144"/>
            <a:ext cx="3368842" cy="4828674"/>
          </a:xfrm>
          <a:prstGeom prst="rect">
            <a:avLst/>
          </a:prstGeom>
        </p:spPr>
      </p:pic>
    </p:spTree>
    <p:extLst>
      <p:ext uri="{BB962C8B-B14F-4D97-AF65-F5344CB8AC3E}">
        <p14:creationId xmlns:p14="http://schemas.microsoft.com/office/powerpoint/2010/main" val="37339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39032" y="583446"/>
            <a:ext cx="8042442" cy="7571303"/>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So How Do Christians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a:ea typeface="+mn-ea"/>
                <a:cs typeface="+mn-cs"/>
              </a:rPr>
              <a:t>“Walk in the Spirit?”</a:t>
            </a:r>
          </a:p>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7200" dirty="0">
              <a:solidFill>
                <a:prstClr val="black"/>
              </a:solidFill>
              <a:latin typeface="Calibri"/>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7200" u="sng" dirty="0">
                <a:solidFill>
                  <a:prstClr val="black"/>
                </a:solidFill>
                <a:latin typeface="Calibri"/>
              </a:rPr>
              <a:t>They Choose To</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B26B7A0-ECEB-45DC-A7E1-7469EE3E1506}"/>
              </a:ext>
            </a:extLst>
          </p:cNvPr>
          <p:cNvPicPr>
            <a:picLocks noChangeAspect="1"/>
          </p:cNvPicPr>
          <p:nvPr/>
        </p:nvPicPr>
        <p:blipFill rotWithShape="1">
          <a:blip r:embed="rId3"/>
          <a:srcRect l="29605" t="8187" r="40921" b="23743"/>
          <a:stretch/>
        </p:blipFill>
        <p:spPr>
          <a:xfrm>
            <a:off x="8181474" y="1094874"/>
            <a:ext cx="3593431" cy="4668252"/>
          </a:xfrm>
          <a:prstGeom prst="rect">
            <a:avLst/>
          </a:prstGeom>
        </p:spPr>
      </p:pic>
    </p:spTree>
    <p:extLst>
      <p:ext uri="{BB962C8B-B14F-4D97-AF65-F5344CB8AC3E}">
        <p14:creationId xmlns:p14="http://schemas.microsoft.com/office/powerpoint/2010/main" val="356979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99452" y="601350"/>
            <a:ext cx="11663947" cy="9233297"/>
          </a:xfrm>
          <a:prstGeom prst="rect">
            <a:avLst/>
          </a:prstGeom>
        </p:spPr>
        <p:txBody>
          <a:bodyPr wrap="square" anchor="t">
            <a:spAutoFit/>
          </a:bodyPr>
          <a:lstStyle/>
          <a:p>
            <a:pPr algn="ctr" defTabSz="1219170"/>
            <a:r>
              <a:rPr lang="en-US" sz="6000" b="1" u="sng" dirty="0">
                <a:solidFill>
                  <a:prstClr val="black"/>
                </a:solidFill>
                <a:latin typeface="Calibri"/>
              </a:rPr>
              <a:t>How should we respond when we feel so alive to sin?  </a:t>
            </a:r>
          </a:p>
          <a:p>
            <a:pPr algn="ctr" defTabSz="1219170"/>
            <a:r>
              <a:rPr lang="en-US" sz="6000" b="1" u="sng" dirty="0">
                <a:solidFill>
                  <a:prstClr val="black"/>
                </a:solidFill>
                <a:latin typeface="Calibri"/>
              </a:rPr>
              <a:t>(aka when we are tempted)</a:t>
            </a:r>
          </a:p>
          <a:p>
            <a:pPr algn="ctr" defTabSz="1219170"/>
            <a:endParaRPr lang="en-US" sz="5400" dirty="0">
              <a:solidFill>
                <a:prstClr val="black"/>
              </a:solidFill>
              <a:latin typeface="Calibri"/>
            </a:endParaRPr>
          </a:p>
          <a:p>
            <a:pPr algn="ctr" defTabSz="1219170"/>
            <a:r>
              <a:rPr lang="en-US" sz="7200" dirty="0">
                <a:solidFill>
                  <a:prstClr val="black"/>
                </a:solidFill>
                <a:latin typeface="Calibri"/>
                <a:cs typeface="Calibri"/>
              </a:rPr>
              <a:t>“That’s not true, I’m New”</a:t>
            </a:r>
          </a:p>
          <a:p>
            <a:pPr algn="ctr" defTabSz="1219170"/>
            <a:r>
              <a:rPr lang="en-US" sz="7200" dirty="0">
                <a:solidFill>
                  <a:prstClr val="black"/>
                </a:solidFill>
                <a:latin typeface="Calibri"/>
                <a:cs typeface="Calibri"/>
              </a:rPr>
              <a:t>“In Christ”</a:t>
            </a:r>
          </a:p>
          <a:p>
            <a:pPr algn="ctr" defTabSz="1219170"/>
            <a:endParaRPr lang="en-US" sz="7200" dirty="0">
              <a:solidFill>
                <a:prstClr val="black"/>
              </a:solidFill>
              <a:latin typeface="Calibri"/>
            </a:endParaRPr>
          </a:p>
          <a:p>
            <a:pPr algn="ctr" defTabSz="1219170"/>
            <a:br>
              <a:rPr lang="en-US" sz="7200" dirty="0">
                <a:solidFill>
                  <a:prstClr val="black"/>
                </a:solidFill>
                <a:latin typeface="Calibri"/>
              </a:rPr>
            </a:br>
            <a:endParaRPr lang="en-US" sz="7200" dirty="0">
              <a:solidFill>
                <a:prstClr val="black"/>
              </a:solidFill>
              <a:latin typeface="Calibri"/>
            </a:endParaRPr>
          </a:p>
        </p:txBody>
      </p:sp>
    </p:spTree>
    <p:extLst>
      <p:ext uri="{BB962C8B-B14F-4D97-AF65-F5344CB8AC3E}">
        <p14:creationId xmlns:p14="http://schemas.microsoft.com/office/powerpoint/2010/main" val="288321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6C0A-6EB7-47B9-BAF5-73CB94FD332E}"/>
              </a:ext>
            </a:extLst>
          </p:cNvPr>
          <p:cNvSpPr>
            <a:spLocks noGrp="1"/>
          </p:cNvSpPr>
          <p:nvPr>
            <p:ph type="title"/>
          </p:nvPr>
        </p:nvSpPr>
        <p:spPr/>
        <p:txBody>
          <a:bodyPr/>
          <a:lstStyle/>
          <a:p>
            <a:r>
              <a:rPr lang="en-US" dirty="0"/>
              <a:t>Notes from Fall 2019</a:t>
            </a:r>
          </a:p>
        </p:txBody>
      </p:sp>
      <p:sp>
        <p:nvSpPr>
          <p:cNvPr id="3" name="Content Placeholder 2">
            <a:extLst>
              <a:ext uri="{FF2B5EF4-FFF2-40B4-BE49-F238E27FC236}">
                <a16:creationId xmlns:a16="http://schemas.microsoft.com/office/drawing/2014/main" id="{5B9CADD3-9F5E-4986-B57C-E66BA1A74435}"/>
              </a:ext>
            </a:extLst>
          </p:cNvPr>
          <p:cNvSpPr>
            <a:spLocks noGrp="1"/>
          </p:cNvSpPr>
          <p:nvPr>
            <p:ph idx="1"/>
          </p:nvPr>
        </p:nvSpPr>
        <p:spPr/>
        <p:txBody>
          <a:bodyPr/>
          <a:lstStyle/>
          <a:p>
            <a:pPr marL="0" indent="0">
              <a:buNone/>
            </a:pPr>
            <a:r>
              <a:rPr lang="en-US" dirty="0"/>
              <a:t>Snake Analogy, Cut off the head, but the body still moves</a:t>
            </a:r>
          </a:p>
          <a:p>
            <a:pPr marL="0" indent="0">
              <a:buNone/>
            </a:pPr>
            <a:r>
              <a:rPr lang="en-US" dirty="0"/>
              <a:t>The Flesh is “the urge to do what comes natural to the person you used to be.”</a:t>
            </a:r>
          </a:p>
          <a:p>
            <a:pPr marL="0" indent="0">
              <a:buNone/>
            </a:pPr>
            <a:endParaRPr lang="en-US" dirty="0"/>
          </a:p>
          <a:p>
            <a:pPr marL="0" indent="0">
              <a:buNone/>
            </a:pPr>
            <a:r>
              <a:rPr lang="en-US" dirty="0"/>
              <a:t>Walking in the Spirit is going in the right direction and the right place (Slow down TD).</a:t>
            </a:r>
          </a:p>
          <a:p>
            <a:pPr marL="0" indent="0">
              <a:buNone/>
            </a:pPr>
            <a:endParaRPr lang="en-US" dirty="0"/>
          </a:p>
        </p:txBody>
      </p:sp>
    </p:spTree>
    <p:extLst>
      <p:ext uri="{BB962C8B-B14F-4D97-AF65-F5344CB8AC3E}">
        <p14:creationId xmlns:p14="http://schemas.microsoft.com/office/powerpoint/2010/main" val="3341675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                                                                       </a:t>
            </a:r>
            <a:r>
              <a:rPr lang="en-US" sz="4267" dirty="0"/>
              <a:t>Romans 8</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410633" y="601755"/>
            <a:ext cx="11171767" cy="4616648"/>
          </a:xfrm>
          <a:prstGeom prst="rect">
            <a:avLst/>
          </a:prstGeom>
        </p:spPr>
        <p:txBody>
          <a:bodyPr wrap="square">
            <a:spAutoFit/>
          </a:bodyPr>
          <a:lstStyle/>
          <a:p>
            <a:pPr lvl="0"/>
            <a:r>
              <a:rPr kumimoji="0" lang="en-US" sz="5400" b="0" i="1" strike="noStrike" kern="1200" cap="none" spc="0" normalizeH="0" baseline="0" noProof="0" dirty="0">
                <a:ln>
                  <a:noFill/>
                </a:ln>
                <a:solidFill>
                  <a:srgbClr val="000000"/>
                </a:solidFill>
                <a:effectLst/>
                <a:uLnTx/>
                <a:uFillTx/>
                <a:latin typeface="Helvetica Neue"/>
                <a:ea typeface="+mn-ea"/>
                <a:cs typeface="+mn-cs"/>
              </a:rPr>
              <a:t>Romans 8:2 </a:t>
            </a:r>
            <a:r>
              <a:rPr kumimoji="0" lang="en-US" sz="5400" b="0" i="0" strike="noStrike" kern="1200" cap="none" spc="0" normalizeH="0" baseline="0" noProof="0" dirty="0">
                <a:ln>
                  <a:noFill/>
                </a:ln>
                <a:solidFill>
                  <a:srgbClr val="000000"/>
                </a:solidFill>
                <a:effectLst/>
                <a:uLnTx/>
                <a:uFillTx/>
                <a:latin typeface="Helvetica Neue"/>
                <a:ea typeface="+mn-ea"/>
                <a:cs typeface="+mn-cs"/>
              </a:rPr>
              <a:t>Through Christ Jesus the law of the Spirit of life set me free from the law of sin and death.</a:t>
            </a:r>
            <a:endParaRPr kumimoji="0" lang="en-US" sz="5400" b="0" i="0"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br>
              <a:rPr kumimoji="0" lang="en-US" sz="6600" b="0" i="0" u="none" strike="noStrike" kern="1200" cap="none" spc="0" normalizeH="0" baseline="0" noProof="0" dirty="0">
                <a:ln>
                  <a:noFill/>
                </a:ln>
                <a:solidFill>
                  <a:prstClr val="black"/>
                </a:solidFill>
                <a:effectLst/>
                <a:uLnTx/>
                <a:uFillTx/>
                <a:latin typeface="Calibri"/>
                <a:ea typeface="+mn-ea"/>
                <a:cs typeface="+mn-cs"/>
              </a:rPr>
            </a:br>
            <a:r>
              <a:rPr kumimoji="0" lang="en-US" sz="6600" b="0" i="0" u="none" strike="noStrike" kern="1200" cap="none" spc="0" normalizeH="0" baseline="0" noProof="0" dirty="0">
                <a:ln>
                  <a:noFill/>
                </a:ln>
                <a:solidFill>
                  <a:prstClr val="black"/>
                </a:solidFill>
                <a:effectLst/>
                <a:uLnTx/>
                <a:uFillTx/>
                <a:latin typeface="Calibri"/>
                <a:ea typeface="+mn-ea"/>
                <a:cs typeface="+mn-cs"/>
              </a:rPr>
              <a:t>        </a:t>
            </a: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BC01814-C5A8-49D5-A237-0E6DD0EA1DD5}"/>
              </a:ext>
            </a:extLst>
          </p:cNvPr>
          <p:cNvPicPr>
            <a:picLocks noChangeAspect="1"/>
          </p:cNvPicPr>
          <p:nvPr/>
        </p:nvPicPr>
        <p:blipFill rotWithShape="1">
          <a:blip r:embed="rId3"/>
          <a:srcRect l="6223" t="21912" b="11647"/>
          <a:stretch/>
        </p:blipFill>
        <p:spPr>
          <a:xfrm>
            <a:off x="1964043" y="3138276"/>
            <a:ext cx="8678779" cy="3117969"/>
          </a:xfrm>
          <a:prstGeom prst="rect">
            <a:avLst/>
          </a:prstGeom>
        </p:spPr>
      </p:pic>
    </p:spTree>
    <p:extLst>
      <p:ext uri="{BB962C8B-B14F-4D97-AF65-F5344CB8AC3E}">
        <p14:creationId xmlns:p14="http://schemas.microsoft.com/office/powerpoint/2010/main" val="125145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902</TotalTime>
  <Words>2863</Words>
  <Application>Microsoft Office PowerPoint</Application>
  <PresentationFormat>Widescreen</PresentationFormat>
  <Paragraphs>259</Paragraphs>
  <Slides>38</Slides>
  <Notes>34</Notes>
  <HiddenSlides>6</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38</vt:i4>
      </vt:variant>
    </vt:vector>
  </HeadingPairs>
  <TitlesOfParts>
    <vt:vector size="47" baseType="lpstr">
      <vt:lpstr>Arial</vt:lpstr>
      <vt:lpstr>Calibri</vt:lpstr>
      <vt:lpstr>Calibri Light</vt:lpstr>
      <vt:lpstr>Helvetica Neue</vt:lpstr>
      <vt:lpstr>Roboto</vt:lpstr>
      <vt:lpstr>system-ui</vt:lpstr>
      <vt:lpstr>Office Theme</vt:lpstr>
      <vt:lpstr>2_Office Theme</vt:lpstr>
      <vt:lpstr>1_Office Theme</vt:lpstr>
      <vt:lpstr>PowerPoint Presentation</vt:lpstr>
      <vt:lpstr>PowerPoint Presentation</vt:lpstr>
      <vt:lpstr>PowerPoint Presentation</vt:lpstr>
      <vt:lpstr>Why Do We Struggle?</vt:lpstr>
      <vt:lpstr>PowerPoint Presentation</vt:lpstr>
      <vt:lpstr>PowerPoint Presentation</vt:lpstr>
      <vt:lpstr>PowerPoint Presentation</vt:lpstr>
      <vt:lpstr>PowerPoint Presentation</vt:lpstr>
      <vt:lpstr>PowerPoint Presentation</vt:lpstr>
      <vt:lpstr> FREEDOM IN CHRIST                                                                       Romans 7</vt:lpstr>
      <vt:lpstr> FREEDOM IN CHRIST                                                                       Romans 7</vt:lpstr>
      <vt:lpstr> FREEDOM IN CHRIST                                                                       Romans 7</vt:lpstr>
      <vt:lpstr>PowerPoint Presentation</vt:lpstr>
      <vt:lpstr>PowerPoint Presentation</vt:lpstr>
      <vt:lpstr>PowerPoint Presentation</vt:lpstr>
      <vt:lpstr>PowerPoint Presentation</vt:lpstr>
      <vt:lpstr> FREEDOM IN CHRIST                                                                       Romans 7-8</vt:lpstr>
      <vt:lpstr> FREEDOM IN CHRIST                                                                       Romans 8</vt:lpstr>
      <vt:lpstr> FREEDOM IN CHRIST                                                                       Romans 8</vt:lpstr>
      <vt:lpstr> FREEDOM IN CHRIST                                                                       Romans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Tullian Tchividjian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from Fall 2019</vt:lpstr>
      <vt:lpstr> FREEDOM IN CHRIST                                                                       Romans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72</cp:revision>
  <dcterms:created xsi:type="dcterms:W3CDTF">2018-08-09T02:24:27Z</dcterms:created>
  <dcterms:modified xsi:type="dcterms:W3CDTF">2021-09-29T22:06:35Z</dcterms:modified>
</cp:coreProperties>
</file>