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416" r:id="rId2"/>
    <p:sldId id="450" r:id="rId3"/>
    <p:sldId id="434" r:id="rId4"/>
    <p:sldId id="440" r:id="rId5"/>
    <p:sldId id="422" r:id="rId6"/>
    <p:sldId id="318" r:id="rId7"/>
    <p:sldId id="325" r:id="rId8"/>
    <p:sldId id="452" r:id="rId9"/>
    <p:sldId id="424" r:id="rId10"/>
    <p:sldId id="418" r:id="rId11"/>
    <p:sldId id="453" r:id="rId12"/>
    <p:sldId id="419" r:id="rId13"/>
    <p:sldId id="451" r:id="rId14"/>
    <p:sldId id="423" r:id="rId15"/>
    <p:sldId id="417" r:id="rId16"/>
    <p:sldId id="427" r:id="rId17"/>
    <p:sldId id="430" r:id="rId18"/>
    <p:sldId id="426" r:id="rId19"/>
    <p:sldId id="431" r:id="rId20"/>
    <p:sldId id="428" r:id="rId21"/>
    <p:sldId id="429" r:id="rId22"/>
    <p:sldId id="433" r:id="rId23"/>
    <p:sldId id="405" r:id="rId24"/>
    <p:sldId id="407" r:id="rId25"/>
    <p:sldId id="406" r:id="rId26"/>
    <p:sldId id="408" r:id="rId27"/>
    <p:sldId id="410" r:id="rId28"/>
    <p:sldId id="409" r:id="rId29"/>
    <p:sldId id="411" r:id="rId30"/>
    <p:sldId id="412" r:id="rId31"/>
    <p:sldId id="413" r:id="rId32"/>
    <p:sldId id="438" r:id="rId33"/>
    <p:sldId id="454" r:id="rId34"/>
    <p:sldId id="441" r:id="rId35"/>
    <p:sldId id="445" r:id="rId36"/>
    <p:sldId id="439" r:id="rId37"/>
    <p:sldId id="444" r:id="rId38"/>
    <p:sldId id="443" r:id="rId39"/>
    <p:sldId id="372" r:id="rId4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667" autoAdjust="0"/>
  </p:normalViewPr>
  <p:slideViewPr>
    <p:cSldViewPr>
      <p:cViewPr varScale="1">
        <p:scale>
          <a:sx n="149" d="100"/>
          <a:sy n="149" d="100"/>
        </p:scale>
        <p:origin x="50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7F78C61A-B417-4B55-AFFE-A4BF9C9DAF3E}"/>
  </pc:docChgLst>
  <pc:docChgLst>
    <pc:chgData clId="Web-{91A7092E-6634-4D05-B328-79C5914B5D37}"/>
  </pc:docChgLst>
  <pc:docChgLst>
    <pc:chgData name="Trenidy Davis" userId="5432308_tp_dropbox" providerId="OAuth2" clId="{F051F1A7-0828-1142-AA28-2635C8C1A30D}"/>
  </pc:docChgLst>
  <pc:docChgLst>
    <pc:chgData name="Trenidy Davis" userId="5432308_tp_dropbox" providerId="OAuth2" clId="{B1CDA48F-8588-DC42-B18B-CF3973FB4959}"/>
    <pc:docChg chg="modSld sldOrd">
      <pc:chgData name="Trenidy Davis" userId="5432308_tp_dropbox" providerId="OAuth2" clId="{B1CDA48F-8588-DC42-B18B-CF3973FB4959}" dt="2019-09-04T22:35:22.025" v="120" actId="1076"/>
      <pc:docMkLst>
        <pc:docMk/>
      </pc:docMkLst>
      <pc:sldChg chg="ord">
        <pc:chgData name="Trenidy Davis" userId="5432308_tp_dropbox" providerId="OAuth2" clId="{B1CDA48F-8588-DC42-B18B-CF3973FB4959}" dt="2019-09-04T22:35:22.025" v="120" actId="1076"/>
        <pc:sldMkLst>
          <pc:docMk/>
          <pc:sldMk cId="1731606847" sldId="417"/>
        </pc:sldMkLst>
      </pc:sldChg>
      <pc:sldChg chg="ord modNotesTx">
        <pc:chgData name="Trenidy Davis" userId="5432308_tp_dropbox" providerId="OAuth2" clId="{B1CDA48F-8588-DC42-B18B-CF3973FB4959}" dt="2019-09-04T20:32:34.039" v="118" actId="20577"/>
        <pc:sldMkLst>
          <pc:docMk/>
          <pc:sldMk cId="3541162255" sldId="424"/>
        </pc:sldMkLst>
      </pc:sldChg>
      <pc:sldChg chg="mod modShow">
        <pc:chgData name="Trenidy Davis" userId="5432308_tp_dropbox" providerId="OAuth2" clId="{B1CDA48F-8588-DC42-B18B-CF3973FB4959}" dt="2019-09-04T22:28:54.811" v="119" actId="729"/>
        <pc:sldMkLst>
          <pc:docMk/>
          <pc:sldMk cId="3409616346" sldId="434"/>
        </pc:sldMkLst>
      </pc:sldChg>
      <pc:sldChg chg="modNotesTx">
        <pc:chgData name="Trenidy Davis" userId="5432308_tp_dropbox" providerId="OAuth2" clId="{B1CDA48F-8588-DC42-B18B-CF3973FB4959}" dt="2019-09-04T20:30:58.806" v="39" actId="20577"/>
        <pc:sldMkLst>
          <pc:docMk/>
          <pc:sldMk cId="661895307" sldId="440"/>
        </pc:sldMkLst>
      </pc:sldChg>
      <pc:sldChg chg="ord">
        <pc:chgData name="Trenidy Davis" userId="5432308_tp_dropbox" providerId="OAuth2" clId="{B1CDA48F-8588-DC42-B18B-CF3973FB4959}" dt="2019-09-04T20:31:41.308" v="40" actId="1076"/>
        <pc:sldMkLst>
          <pc:docMk/>
          <pc:sldMk cId="3333398131" sldId="452"/>
        </pc:sldMkLst>
      </pc:sldChg>
    </pc:docChg>
  </pc:docChgLst>
  <pc:docChgLst>
    <pc:chgData clId="Web-{9E5F8995-9024-495B-992E-8A396319F7CF}"/>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0E3AB6-E2D5-4BEF-B868-5BE817792B7A}" type="datetimeFigureOut">
              <a:rPr lang="en-US" smtClean="0"/>
              <a:t>9/4/19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4E108F-E9A8-4AB7-B136-4EF6262005D1}" type="slidenum">
              <a:rPr lang="en-US" smtClean="0"/>
              <a:t>‹#›</a:t>
            </a:fld>
            <a:endParaRPr lang="en-US"/>
          </a:p>
        </p:txBody>
      </p:sp>
    </p:spTree>
    <p:extLst>
      <p:ext uri="{BB962C8B-B14F-4D97-AF65-F5344CB8AC3E}">
        <p14:creationId xmlns:p14="http://schemas.microsoft.com/office/powerpoint/2010/main" val="3811994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bible.knowing-jesus.com/Jude/1/3" TargetMode="External"/><Relationship Id="rId3" Type="http://schemas.openxmlformats.org/officeDocument/2006/relationships/hyperlink" Target="https://bible.knowing-jesus.com/Romans/1/7" TargetMode="External"/><Relationship Id="rId7" Type="http://schemas.openxmlformats.org/officeDocument/2006/relationships/hyperlink" Target="https://bible.knowing-jesus.com/Philippians/1/1"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bible.knowing-jesus.com/Ephesians/1/1" TargetMode="External"/><Relationship Id="rId5" Type="http://schemas.openxmlformats.org/officeDocument/2006/relationships/hyperlink" Target="https://bible.knowing-jesus.com/Colossians/1/2" TargetMode="External"/><Relationship Id="rId4" Type="http://schemas.openxmlformats.org/officeDocument/2006/relationships/hyperlink" Target="https://bible.knowing-jesus.com/1-Corinthians/1/2"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WANTED: DEAD OR ALIVE?</a:t>
            </a:r>
          </a:p>
          <a:p>
            <a:r>
              <a:rPr lang="en-US" dirty="0"/>
              <a:t>Who You Say I Am</a:t>
            </a:r>
          </a:p>
          <a:p>
            <a:r>
              <a:rPr lang="en-US" dirty="0"/>
              <a:t>https://www.youtube.com/watch?v=IcC1Bp13n_4&amp;t=0s&amp;list=PLEBIAoGmDp6hW9FAbcVVf4iC8E6LaGZoP&amp;index=30</a:t>
            </a:r>
          </a:p>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a:t>
            </a:fld>
            <a:endParaRPr lang="en-US"/>
          </a:p>
        </p:txBody>
      </p:sp>
    </p:spTree>
    <p:extLst>
      <p:ext uri="{BB962C8B-B14F-4D97-AF65-F5344CB8AC3E}">
        <p14:creationId xmlns:p14="http://schemas.microsoft.com/office/powerpoint/2010/main" val="1375531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2</a:t>
            </a:fld>
            <a:endParaRPr lang="en-US"/>
          </a:p>
        </p:txBody>
      </p:sp>
    </p:spTree>
    <p:extLst>
      <p:ext uri="{BB962C8B-B14F-4D97-AF65-F5344CB8AC3E}">
        <p14:creationId xmlns:p14="http://schemas.microsoft.com/office/powerpoint/2010/main" val="2581963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Ice Breaker: Introductions around the table</a:t>
            </a:r>
          </a:p>
          <a:p>
            <a:r>
              <a:rPr lang="en-US" dirty="0"/>
              <a:t>“Introduce yourself and tell a little bit about yourself”</a:t>
            </a:r>
          </a:p>
          <a:p>
            <a:r>
              <a:rPr lang="en-US" dirty="0"/>
              <a:t>What are some things we used to describe ourselves:  Work, Relationships, Hobbies – but those are all things we are apart of but not who we are.  Lets go back to Genesis to see what the Bible teaches about “Who we are?” </a:t>
            </a:r>
          </a:p>
          <a:p>
            <a:endParaRPr lang="en-US" dirty="0"/>
          </a:p>
          <a:p>
            <a:r>
              <a:rPr lang="en-US" dirty="0"/>
              <a:t>Really the </a:t>
            </a:r>
            <a:r>
              <a:rPr lang="en-US" dirty="0" err="1"/>
              <a:t>frist</a:t>
            </a:r>
            <a:r>
              <a:rPr lang="en-US" dirty="0"/>
              <a:t> part that we are going to cover tonight could be called. Identity Crisis.</a:t>
            </a:r>
          </a:p>
        </p:txBody>
      </p:sp>
      <p:sp>
        <p:nvSpPr>
          <p:cNvPr id="4" name="Slide Number Placeholder 3"/>
          <p:cNvSpPr>
            <a:spLocks noGrp="1"/>
          </p:cNvSpPr>
          <p:nvPr>
            <p:ph type="sldNum" sz="quarter" idx="10"/>
          </p:nvPr>
        </p:nvSpPr>
        <p:spPr/>
        <p:txBody>
          <a:bodyPr/>
          <a:lstStyle/>
          <a:p>
            <a:fld id="{CF4E108F-E9A8-4AB7-B136-4EF6262005D1}" type="slidenum">
              <a:rPr lang="en-US" smtClean="0"/>
              <a:t>3</a:t>
            </a:fld>
            <a:endParaRPr lang="en-US"/>
          </a:p>
        </p:txBody>
      </p:sp>
    </p:spTree>
    <p:extLst>
      <p:ext uri="{BB962C8B-B14F-4D97-AF65-F5344CB8AC3E}">
        <p14:creationId xmlns:p14="http://schemas.microsoft.com/office/powerpoint/2010/main" val="547560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Bible doesn’t present present the Human problem as bad people who need to get better.</a:t>
            </a:r>
          </a:p>
          <a:p>
            <a:r>
              <a:rPr lang="en-US" dirty="0"/>
              <a:t>Depressed people who need pick me up.</a:t>
            </a:r>
          </a:p>
          <a:p>
            <a:r>
              <a:rPr lang="en-US" dirty="0"/>
              <a:t>Or sick people who need to get well.  But DEAD people (Spiritual Dead) who need life.</a:t>
            </a:r>
          </a:p>
        </p:txBody>
      </p:sp>
      <p:sp>
        <p:nvSpPr>
          <p:cNvPr id="4" name="Slide Number Placeholder 3"/>
          <p:cNvSpPr>
            <a:spLocks noGrp="1"/>
          </p:cNvSpPr>
          <p:nvPr>
            <p:ph type="sldNum" sz="quarter" idx="10"/>
          </p:nvPr>
        </p:nvSpPr>
        <p:spPr/>
        <p:txBody>
          <a:bodyPr/>
          <a:lstStyle/>
          <a:p>
            <a:fld id="{CF4E108F-E9A8-4AB7-B136-4EF6262005D1}" type="slidenum">
              <a:rPr lang="en-US" smtClean="0"/>
              <a:t>4</a:t>
            </a:fld>
            <a:endParaRPr lang="en-US" dirty="0"/>
          </a:p>
        </p:txBody>
      </p:sp>
    </p:spTree>
    <p:extLst>
      <p:ext uri="{BB962C8B-B14F-4D97-AF65-F5344CB8AC3E}">
        <p14:creationId xmlns:p14="http://schemas.microsoft.com/office/powerpoint/2010/main" val="39440079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 created with this God given needs.   Eve before sin entered the world these are legitimate needs that are at the core of us.   Men and women are searching for these.  All social media post are answering these needs. These are not wrong, but as we will see how we go about trying to get this meet are the root </a:t>
            </a:r>
            <a:r>
              <a:rPr lang="en-US" dirty="0" err="1"/>
              <a:t>cuase</a:t>
            </a:r>
            <a:r>
              <a:rPr lang="en-US" dirty="0"/>
              <a:t> of much of our struggle.</a:t>
            </a:r>
          </a:p>
        </p:txBody>
      </p:sp>
      <p:sp>
        <p:nvSpPr>
          <p:cNvPr id="4" name="Slide Number Placeholder 3"/>
          <p:cNvSpPr>
            <a:spLocks noGrp="1"/>
          </p:cNvSpPr>
          <p:nvPr>
            <p:ph type="sldNum" sz="quarter" idx="10"/>
          </p:nvPr>
        </p:nvSpPr>
        <p:spPr/>
        <p:txBody>
          <a:bodyPr/>
          <a:lstStyle/>
          <a:p>
            <a:fld id="{CF4E108F-E9A8-4AB7-B136-4EF6262005D1}" type="slidenum">
              <a:rPr lang="en-US" smtClean="0"/>
              <a:t>5</a:t>
            </a:fld>
            <a:endParaRPr lang="en-US"/>
          </a:p>
        </p:txBody>
      </p:sp>
    </p:spTree>
    <p:extLst>
      <p:ext uri="{BB962C8B-B14F-4D97-AF65-F5344CB8AC3E}">
        <p14:creationId xmlns:p14="http://schemas.microsoft.com/office/powerpoint/2010/main" val="208467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6</a:t>
            </a:fld>
            <a:endParaRPr lang="en-US"/>
          </a:p>
        </p:txBody>
      </p:sp>
    </p:spTree>
    <p:extLst>
      <p:ext uri="{BB962C8B-B14F-4D97-AF65-F5344CB8AC3E}">
        <p14:creationId xmlns:p14="http://schemas.microsoft.com/office/powerpoint/2010/main" val="2335669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8</a:t>
            </a:fld>
            <a:endParaRPr lang="en-US"/>
          </a:p>
        </p:txBody>
      </p:sp>
    </p:spTree>
    <p:extLst>
      <p:ext uri="{BB962C8B-B14F-4D97-AF65-F5344CB8AC3E}">
        <p14:creationId xmlns:p14="http://schemas.microsoft.com/office/powerpoint/2010/main" val="2279063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just quantity eternal but qualitative. A whole new life here and now</a:t>
            </a:r>
          </a:p>
        </p:txBody>
      </p:sp>
      <p:sp>
        <p:nvSpPr>
          <p:cNvPr id="4" name="Slide Number Placeholder 3"/>
          <p:cNvSpPr>
            <a:spLocks noGrp="1"/>
          </p:cNvSpPr>
          <p:nvPr>
            <p:ph type="sldNum" sz="quarter" idx="10"/>
          </p:nvPr>
        </p:nvSpPr>
        <p:spPr/>
        <p:txBody>
          <a:bodyPr/>
          <a:lstStyle/>
          <a:p>
            <a:fld id="{CF4E108F-E9A8-4AB7-B136-4EF6262005D1}" type="slidenum">
              <a:rPr lang="en-US" smtClean="0"/>
              <a:t>9</a:t>
            </a:fld>
            <a:endParaRPr lang="en-US"/>
          </a:p>
        </p:txBody>
      </p:sp>
    </p:spTree>
    <p:extLst>
      <p:ext uri="{BB962C8B-B14F-4D97-AF65-F5344CB8AC3E}">
        <p14:creationId xmlns:p14="http://schemas.microsoft.com/office/powerpoint/2010/main" val="4135382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died</a:t>
            </a:r>
            <a:r>
              <a:rPr lang="en-US" baseline="0" dirty="0"/>
              <a:t> first Spiritually and then eventually </a:t>
            </a:r>
            <a:r>
              <a:rPr lang="en-US" baseline="0" dirty="0" err="1"/>
              <a:t>Physcially</a:t>
            </a:r>
            <a:r>
              <a:rPr lang="en-US" baseline="0" dirty="0"/>
              <a:t>.</a:t>
            </a:r>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10</a:t>
            </a:fld>
            <a:endParaRPr lang="en-US"/>
          </a:p>
        </p:txBody>
      </p:sp>
    </p:spTree>
    <p:extLst>
      <p:ext uri="{BB962C8B-B14F-4D97-AF65-F5344CB8AC3E}">
        <p14:creationId xmlns:p14="http://schemas.microsoft.com/office/powerpoint/2010/main" val="20499595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11</a:t>
            </a:fld>
            <a:endParaRPr lang="en-US"/>
          </a:p>
        </p:txBody>
      </p:sp>
    </p:spTree>
    <p:extLst>
      <p:ext uri="{BB962C8B-B14F-4D97-AF65-F5344CB8AC3E}">
        <p14:creationId xmlns:p14="http://schemas.microsoft.com/office/powerpoint/2010/main" val="122749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died</a:t>
            </a:r>
            <a:r>
              <a:rPr lang="en-US" baseline="0" dirty="0"/>
              <a:t> first Spiritually and then eventually </a:t>
            </a:r>
            <a:r>
              <a:rPr lang="en-US" baseline="0" dirty="0" err="1"/>
              <a:t>Physcially</a:t>
            </a:r>
            <a:r>
              <a:rPr lang="en-US" baseline="0" dirty="0"/>
              <a:t>. Man is restored first Spiritual and then/</a:t>
            </a:r>
            <a:r>
              <a:rPr lang="en-US" baseline="0" dirty="0" err="1"/>
              <a:t>evenally</a:t>
            </a:r>
            <a:r>
              <a:rPr lang="en-US" baseline="0" dirty="0"/>
              <a:t> (in history) </a:t>
            </a:r>
            <a:r>
              <a:rPr lang="en-US" baseline="0" dirty="0" err="1"/>
              <a:t>Physcially</a:t>
            </a:r>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12</a:t>
            </a:fld>
            <a:endParaRPr lang="en-US"/>
          </a:p>
        </p:txBody>
      </p:sp>
    </p:spTree>
    <p:extLst>
      <p:ext uri="{BB962C8B-B14F-4D97-AF65-F5344CB8AC3E}">
        <p14:creationId xmlns:p14="http://schemas.microsoft.com/office/powerpoint/2010/main" val="2168640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What’s at stake if you don’t get this?</a:t>
            </a:r>
          </a:p>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13</a:t>
            </a:fld>
            <a:endParaRPr lang="en-US"/>
          </a:p>
        </p:txBody>
      </p:sp>
    </p:spTree>
    <p:extLst>
      <p:ext uri="{BB962C8B-B14F-4D97-AF65-F5344CB8AC3E}">
        <p14:creationId xmlns:p14="http://schemas.microsoft.com/office/powerpoint/2010/main" val="2593762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 created with this God given needs.   Eve before sin entered the world these are legitimate needs that are at the core of us.   Men and women are searching for these.  All social media post are answering these needs. These are not wrong, but as we will see how we go about trying to get this meet are the root </a:t>
            </a:r>
            <a:r>
              <a:rPr lang="en-US" dirty="0" err="1"/>
              <a:t>cuase</a:t>
            </a:r>
            <a:r>
              <a:rPr lang="en-US" dirty="0"/>
              <a:t> of much of our struggle.</a:t>
            </a:r>
          </a:p>
        </p:txBody>
      </p:sp>
      <p:sp>
        <p:nvSpPr>
          <p:cNvPr id="4" name="Slide Number Placeholder 3"/>
          <p:cNvSpPr>
            <a:spLocks noGrp="1"/>
          </p:cNvSpPr>
          <p:nvPr>
            <p:ph type="sldNum" sz="quarter" idx="10"/>
          </p:nvPr>
        </p:nvSpPr>
        <p:spPr/>
        <p:txBody>
          <a:bodyPr/>
          <a:lstStyle/>
          <a:p>
            <a:fld id="{CF4E108F-E9A8-4AB7-B136-4EF6262005D1}" type="slidenum">
              <a:rPr lang="en-US" smtClean="0"/>
              <a:t>14</a:t>
            </a:fld>
            <a:endParaRPr lang="en-US"/>
          </a:p>
        </p:txBody>
      </p:sp>
    </p:spTree>
    <p:extLst>
      <p:ext uri="{BB962C8B-B14F-4D97-AF65-F5344CB8AC3E}">
        <p14:creationId xmlns:p14="http://schemas.microsoft.com/office/powerpoint/2010/main" val="4005246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the bible uses to refer to us </a:t>
            </a:r>
            <a:r>
              <a:rPr lang="en-US" b="1" dirty="0"/>
              <a:t>is Saints.  </a:t>
            </a:r>
          </a:p>
          <a:p>
            <a:endParaRPr lang="en-US" dirty="0"/>
          </a:p>
          <a:p>
            <a:pPr fontAlgn="base"/>
            <a:r>
              <a:rPr lang="en-US" sz="1200" b="1" i="0" u="none" strike="noStrike" kern="1200" dirty="0">
                <a:solidFill>
                  <a:schemeClr val="tx1"/>
                </a:solidFill>
                <a:effectLst/>
                <a:latin typeface="+mn-lt"/>
                <a:ea typeface="+mn-ea"/>
                <a:cs typeface="+mn-cs"/>
                <a:hlinkClick r:id="rId3"/>
              </a:rPr>
              <a:t>Romans 1:7</a:t>
            </a:r>
            <a:r>
              <a:rPr lang="en-US" sz="1200" b="0" i="0" u="none" strike="noStrike" kern="1200" dirty="0">
                <a:solidFill>
                  <a:schemeClr val="tx1"/>
                </a:solidFill>
                <a:effectLst/>
                <a:latin typeface="+mn-lt"/>
                <a:ea typeface="+mn-ea"/>
                <a:cs typeface="+mn-cs"/>
              </a:rPr>
              <a:t>Verse Concepts</a:t>
            </a:r>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to all who are beloved of God in Rome, called as </a:t>
            </a:r>
            <a:r>
              <a:rPr lang="en-US" sz="1200" b="1" i="0" kern="1200" dirty="0">
                <a:solidFill>
                  <a:schemeClr val="tx1"/>
                </a:solidFill>
                <a:effectLst/>
                <a:latin typeface="+mn-lt"/>
                <a:ea typeface="+mn-ea"/>
                <a:cs typeface="+mn-cs"/>
              </a:rPr>
              <a:t>saints</a:t>
            </a:r>
            <a:r>
              <a:rPr lang="en-US" sz="1200" b="0" i="0" kern="1200" dirty="0">
                <a:solidFill>
                  <a:schemeClr val="tx1"/>
                </a:solidFill>
                <a:effectLst/>
                <a:latin typeface="+mn-lt"/>
                <a:ea typeface="+mn-ea"/>
                <a:cs typeface="+mn-cs"/>
              </a:rPr>
              <a:t>: Grace to you and peace from God our Father and the Lord Jesus Christ.</a:t>
            </a:r>
          </a:p>
          <a:p>
            <a:pPr fontAlgn="base"/>
            <a:endParaRPr lang="en-US" sz="1200" b="1" i="0" u="none" strike="noStrike" kern="1200" dirty="0">
              <a:solidFill>
                <a:schemeClr val="tx1"/>
              </a:solidFill>
              <a:effectLst/>
              <a:latin typeface="+mn-lt"/>
              <a:ea typeface="+mn-ea"/>
              <a:cs typeface="+mn-cs"/>
              <a:hlinkClick r:id="rId4"/>
            </a:endParaRPr>
          </a:p>
          <a:p>
            <a:pPr fontAlgn="base"/>
            <a:r>
              <a:rPr lang="en-US" sz="1200" b="1" i="0" u="none" strike="noStrike" kern="1200" dirty="0">
                <a:solidFill>
                  <a:schemeClr val="tx1"/>
                </a:solidFill>
                <a:effectLst/>
                <a:latin typeface="+mn-lt"/>
                <a:ea typeface="+mn-ea"/>
                <a:cs typeface="+mn-cs"/>
                <a:hlinkClick r:id="rId4"/>
              </a:rPr>
              <a:t>1 Corinthians 1:2</a:t>
            </a:r>
            <a:r>
              <a:rPr lang="en-US" sz="1200" b="0" i="0" u="none" strike="noStrike" kern="1200" dirty="0">
                <a:solidFill>
                  <a:schemeClr val="tx1"/>
                </a:solidFill>
                <a:effectLst/>
                <a:latin typeface="+mn-lt"/>
                <a:ea typeface="+mn-ea"/>
                <a:cs typeface="+mn-cs"/>
              </a:rPr>
              <a:t>Verse Concepts</a:t>
            </a:r>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To the church of God which is at Corinth, to those who have been sanctified in Christ Jesus, </a:t>
            </a:r>
            <a:r>
              <a:rPr lang="en-US" sz="1200" b="1" i="0" kern="1200" dirty="0">
                <a:solidFill>
                  <a:schemeClr val="tx1"/>
                </a:solidFill>
                <a:effectLst/>
                <a:latin typeface="+mn-lt"/>
                <a:ea typeface="+mn-ea"/>
                <a:cs typeface="+mn-cs"/>
              </a:rPr>
              <a:t>saints </a:t>
            </a:r>
            <a:r>
              <a:rPr lang="en-US" sz="1200" b="0" i="0" kern="1200" dirty="0">
                <a:solidFill>
                  <a:schemeClr val="tx1"/>
                </a:solidFill>
                <a:effectLst/>
                <a:latin typeface="+mn-lt"/>
                <a:ea typeface="+mn-ea"/>
                <a:cs typeface="+mn-cs"/>
              </a:rPr>
              <a:t>by calling, with all who in every place call on the name of our Lord Jesus Christ, their Lord and ours:</a:t>
            </a:r>
          </a:p>
          <a:p>
            <a:pPr fontAlgn="base"/>
            <a:endParaRPr lang="en-US" sz="1200" b="0" i="0" kern="1200" dirty="0">
              <a:solidFill>
                <a:schemeClr val="tx1"/>
              </a:solidFill>
              <a:effectLst/>
              <a:latin typeface="+mn-lt"/>
              <a:ea typeface="+mn-ea"/>
              <a:cs typeface="+mn-cs"/>
            </a:endParaRPr>
          </a:p>
          <a:p>
            <a:pPr fontAlgn="base"/>
            <a:r>
              <a:rPr lang="en-US" sz="1200" b="1" i="0" u="none" strike="noStrike" kern="1200" dirty="0">
                <a:solidFill>
                  <a:schemeClr val="tx1"/>
                </a:solidFill>
                <a:effectLst/>
                <a:latin typeface="+mn-lt"/>
                <a:ea typeface="+mn-ea"/>
                <a:cs typeface="+mn-cs"/>
                <a:hlinkClick r:id="rId5"/>
              </a:rPr>
              <a:t>Colossians 1:2</a:t>
            </a:r>
            <a:r>
              <a:rPr lang="en-US" sz="1200" b="0" i="0" u="none" strike="noStrike" kern="1200" dirty="0">
                <a:solidFill>
                  <a:schemeClr val="tx1"/>
                </a:solidFill>
                <a:effectLst/>
                <a:latin typeface="+mn-lt"/>
                <a:ea typeface="+mn-ea"/>
                <a:cs typeface="+mn-cs"/>
              </a:rPr>
              <a:t>Verse Concepts</a:t>
            </a:r>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To the </a:t>
            </a:r>
            <a:r>
              <a:rPr lang="en-US" sz="1200" b="1" i="0" kern="1200" dirty="0">
                <a:solidFill>
                  <a:schemeClr val="tx1"/>
                </a:solidFill>
                <a:effectLst/>
                <a:latin typeface="+mn-lt"/>
                <a:ea typeface="+mn-ea"/>
                <a:cs typeface="+mn-cs"/>
              </a:rPr>
              <a:t>saints</a:t>
            </a:r>
            <a:r>
              <a:rPr lang="en-US" sz="1200" b="0" i="0" kern="1200" dirty="0">
                <a:solidFill>
                  <a:schemeClr val="tx1"/>
                </a:solidFill>
                <a:effectLst/>
                <a:latin typeface="+mn-lt"/>
                <a:ea typeface="+mn-ea"/>
                <a:cs typeface="+mn-cs"/>
              </a:rPr>
              <a:t> and faithful brethren in Christ who are at Colossae: Grace to you and peace from God our Father.</a:t>
            </a:r>
          </a:p>
          <a:p>
            <a:pPr fontAlgn="base"/>
            <a:endParaRPr lang="en-US" sz="1200" b="0" i="0" kern="1200" dirty="0">
              <a:solidFill>
                <a:schemeClr val="tx1"/>
              </a:solidFill>
              <a:effectLst/>
              <a:latin typeface="+mn-lt"/>
              <a:ea typeface="+mn-ea"/>
              <a:cs typeface="+mn-cs"/>
            </a:endParaRPr>
          </a:p>
          <a:p>
            <a:pPr fontAlgn="base"/>
            <a:r>
              <a:rPr lang="en-US" sz="1200" b="1" i="0" u="none" strike="noStrike" kern="1200" dirty="0">
                <a:solidFill>
                  <a:schemeClr val="tx1"/>
                </a:solidFill>
                <a:effectLst/>
                <a:latin typeface="+mn-lt"/>
                <a:ea typeface="+mn-ea"/>
                <a:cs typeface="+mn-cs"/>
                <a:hlinkClick r:id="rId6"/>
              </a:rPr>
              <a:t>Ephesians 1:1</a:t>
            </a:r>
            <a:r>
              <a:rPr lang="en-US" sz="1200" b="0" i="0" u="none" strike="noStrike" kern="1200" dirty="0">
                <a:solidFill>
                  <a:schemeClr val="tx1"/>
                </a:solidFill>
                <a:effectLst/>
                <a:latin typeface="+mn-lt"/>
                <a:ea typeface="+mn-ea"/>
                <a:cs typeface="+mn-cs"/>
              </a:rPr>
              <a:t>Verse Concepts</a:t>
            </a:r>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Paul, an apostle of Christ Jesus by the will of God, To the </a:t>
            </a:r>
            <a:r>
              <a:rPr lang="en-US" sz="1200" b="1" i="0" kern="1200" dirty="0">
                <a:solidFill>
                  <a:schemeClr val="tx1"/>
                </a:solidFill>
                <a:effectLst/>
                <a:latin typeface="+mn-lt"/>
                <a:ea typeface="+mn-ea"/>
                <a:cs typeface="+mn-cs"/>
              </a:rPr>
              <a:t>saints</a:t>
            </a:r>
            <a:r>
              <a:rPr lang="en-US" sz="1200" b="0" i="0" kern="1200" dirty="0">
                <a:solidFill>
                  <a:schemeClr val="tx1"/>
                </a:solidFill>
                <a:effectLst/>
                <a:latin typeface="+mn-lt"/>
                <a:ea typeface="+mn-ea"/>
                <a:cs typeface="+mn-cs"/>
              </a:rPr>
              <a:t> who are at Ephesus and who are faithful in Christ Jesus:</a:t>
            </a:r>
          </a:p>
          <a:p>
            <a:pPr fontAlgn="base"/>
            <a:endParaRPr lang="en-US" sz="1200" b="0" i="0" kern="1200" dirty="0">
              <a:solidFill>
                <a:schemeClr val="tx1"/>
              </a:solidFill>
              <a:effectLst/>
              <a:latin typeface="+mn-lt"/>
              <a:ea typeface="+mn-ea"/>
              <a:cs typeface="+mn-cs"/>
            </a:endParaRPr>
          </a:p>
          <a:p>
            <a:pPr fontAlgn="base"/>
            <a:r>
              <a:rPr lang="en-US" sz="1200" b="1" i="0" u="none" strike="noStrike" kern="1200" dirty="0">
                <a:solidFill>
                  <a:schemeClr val="tx1"/>
                </a:solidFill>
                <a:effectLst/>
                <a:latin typeface="+mn-lt"/>
                <a:ea typeface="+mn-ea"/>
                <a:cs typeface="+mn-cs"/>
                <a:hlinkClick r:id="rId7"/>
              </a:rPr>
              <a:t>Philippians 1:1</a:t>
            </a:r>
            <a:r>
              <a:rPr lang="en-US" sz="1200" b="0" i="0" u="none" strike="noStrike" kern="1200" dirty="0">
                <a:solidFill>
                  <a:schemeClr val="tx1"/>
                </a:solidFill>
                <a:effectLst/>
                <a:latin typeface="+mn-lt"/>
                <a:ea typeface="+mn-ea"/>
                <a:cs typeface="+mn-cs"/>
              </a:rPr>
              <a:t>Verse Concepts</a:t>
            </a:r>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Paul and Timothy, bond-servants of Christ Jesus, To all </a:t>
            </a:r>
            <a:r>
              <a:rPr lang="en-US" sz="1200" b="1" i="0" kern="1200" dirty="0">
                <a:solidFill>
                  <a:schemeClr val="tx1"/>
                </a:solidFill>
                <a:effectLst/>
                <a:latin typeface="+mn-lt"/>
                <a:ea typeface="+mn-ea"/>
                <a:cs typeface="+mn-cs"/>
              </a:rPr>
              <a:t>the saints </a:t>
            </a:r>
            <a:r>
              <a:rPr lang="en-US" sz="1200" b="0" i="0" kern="1200" dirty="0">
                <a:solidFill>
                  <a:schemeClr val="tx1"/>
                </a:solidFill>
                <a:effectLst/>
                <a:latin typeface="+mn-lt"/>
                <a:ea typeface="+mn-ea"/>
                <a:cs typeface="+mn-cs"/>
              </a:rPr>
              <a:t>in Christ Jesus who are in Philippi, including the overseers and deacons:</a:t>
            </a:r>
          </a:p>
          <a:p>
            <a:pPr fontAlgn="base"/>
            <a:endParaRPr lang="en-US" sz="1200" b="0" i="0" kern="1200" dirty="0">
              <a:solidFill>
                <a:schemeClr val="tx1"/>
              </a:solidFill>
              <a:effectLst/>
              <a:latin typeface="+mn-lt"/>
              <a:ea typeface="+mn-ea"/>
              <a:cs typeface="+mn-cs"/>
            </a:endParaRPr>
          </a:p>
          <a:p>
            <a:pPr fontAlgn="base"/>
            <a:r>
              <a:rPr lang="en-US" sz="1200" b="1" i="0" u="none" strike="noStrike" kern="1200" dirty="0">
                <a:solidFill>
                  <a:schemeClr val="tx1"/>
                </a:solidFill>
                <a:effectLst/>
                <a:latin typeface="+mn-lt"/>
                <a:ea typeface="+mn-ea"/>
                <a:cs typeface="+mn-cs"/>
                <a:hlinkClick r:id="rId8"/>
              </a:rPr>
              <a:t>Jude 1:3</a:t>
            </a:r>
            <a:r>
              <a:rPr lang="en-US" sz="1200" b="0" i="0" u="none" strike="noStrike" kern="1200" dirty="0">
                <a:solidFill>
                  <a:schemeClr val="tx1"/>
                </a:solidFill>
                <a:effectLst/>
                <a:latin typeface="+mn-lt"/>
                <a:ea typeface="+mn-ea"/>
                <a:cs typeface="+mn-cs"/>
              </a:rPr>
              <a:t>Verse Concepts</a:t>
            </a:r>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 I felt the necessity to write to you appealing that you contend earnestly for the faith which was once for all handed down to the saints.</a:t>
            </a:r>
          </a:p>
          <a:p>
            <a:pPr fontAlgn="base"/>
            <a:endParaRPr lang="en-US" sz="1200" b="0" i="0" kern="1200" dirty="0">
              <a:solidFill>
                <a:schemeClr val="tx1"/>
              </a:solidFill>
              <a:effectLst/>
              <a:latin typeface="+mn-lt"/>
              <a:ea typeface="+mn-ea"/>
              <a:cs typeface="+mn-cs"/>
            </a:endParaRPr>
          </a:p>
          <a:p>
            <a:pPr fontAlgn="base"/>
            <a:endParaRPr lang="en-US" sz="1200" b="0" i="0" kern="1200" dirty="0">
              <a:solidFill>
                <a:schemeClr val="tx1"/>
              </a:solidFill>
              <a:effectLst/>
              <a:latin typeface="+mn-lt"/>
              <a:ea typeface="+mn-ea"/>
              <a:cs typeface="+mn-cs"/>
            </a:endParaRPr>
          </a:p>
          <a:p>
            <a:pPr fontAlgn="base"/>
            <a:endParaRPr lang="en-US" sz="1200" b="0" i="0" kern="1200" dirty="0">
              <a:solidFill>
                <a:schemeClr val="tx1"/>
              </a:solidFill>
              <a:effectLst/>
              <a:latin typeface="+mn-lt"/>
              <a:ea typeface="+mn-ea"/>
              <a:cs typeface="+mn-cs"/>
            </a:endParaRPr>
          </a:p>
          <a:p>
            <a:pPr fontAlgn="base"/>
            <a:endParaRPr lang="en-US" sz="1200" b="0" i="0" kern="1200" dirty="0">
              <a:solidFill>
                <a:schemeClr val="tx1"/>
              </a:solidFill>
              <a:effectLst/>
              <a:latin typeface="+mn-lt"/>
              <a:ea typeface="+mn-ea"/>
              <a:cs typeface="+mn-cs"/>
            </a:endParaRP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THE GOSPEL IS NOT ABOUT GRADUALLY BEOMCING SOMEONE DIFFERENT – It starts will recognizing that you actually became someone different the moment you received Christ.!!!!</a:t>
            </a:r>
          </a:p>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15</a:t>
            </a:fld>
            <a:endParaRPr lang="en-US"/>
          </a:p>
        </p:txBody>
      </p:sp>
    </p:spTree>
    <p:extLst>
      <p:ext uri="{BB962C8B-B14F-4D97-AF65-F5344CB8AC3E}">
        <p14:creationId xmlns:p14="http://schemas.microsoft.com/office/powerpoint/2010/main" val="4019428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16</a:t>
            </a:fld>
            <a:endParaRPr lang="en-US"/>
          </a:p>
        </p:txBody>
      </p:sp>
    </p:spTree>
    <p:extLst>
      <p:ext uri="{BB962C8B-B14F-4D97-AF65-F5344CB8AC3E}">
        <p14:creationId xmlns:p14="http://schemas.microsoft.com/office/powerpoint/2010/main" val="869558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Question: Did the robe make him acceptable because it covered up all the dirt? No. The dirt was on the outside.  It wasn’t the robe that made him son. He was already the son/ the child of the father by virtue of being born into the Father’s family.  </a:t>
            </a:r>
          </a:p>
          <a:p>
            <a:endParaRPr lang="en-US" dirty="0"/>
          </a:p>
          <a:p>
            <a:r>
              <a:rPr lang="en-US" dirty="0"/>
              <a:t>Regardless of the mistakes you’ve made or how much you made have messed up your life, the truth is that, if you have been born as the Father’s child, you are accepted in </a:t>
            </a:r>
            <a:r>
              <a:rPr lang="en-US" dirty="0" err="1"/>
              <a:t>chirst</a:t>
            </a:r>
            <a:r>
              <a:rPr lang="en-US" dirty="0"/>
              <a:t> you are a Son/Daughter of God Himself.  You are Holy at the </a:t>
            </a:r>
            <a:r>
              <a:rPr lang="en-US" dirty="0" err="1"/>
              <a:t>deepst</a:t>
            </a:r>
            <a:r>
              <a:rPr lang="en-US" dirty="0"/>
              <a:t> level.  It’s true that the Bible talks about the blood of Jesus covering us, but the truth is that “Covering” is an old testament  is a picture that is taken from the old testament, the sacrifice of </a:t>
            </a:r>
            <a:r>
              <a:rPr lang="en-US" dirty="0" err="1"/>
              <a:t>aminals</a:t>
            </a:r>
            <a:r>
              <a:rPr lang="en-US" dirty="0"/>
              <a:t> and the blood.  It is that, but in the new testament, the AMAZING fact says that when we are saved and adopted as his children.  His blood </a:t>
            </a:r>
            <a:r>
              <a:rPr lang="en-US" dirty="0" err="1"/>
              <a:t>coverd</a:t>
            </a:r>
            <a:r>
              <a:rPr lang="en-US" dirty="0"/>
              <a:t> us on the outside, but his Spirit made us alive on the inside.</a:t>
            </a:r>
          </a:p>
        </p:txBody>
      </p:sp>
      <p:sp>
        <p:nvSpPr>
          <p:cNvPr id="4" name="Slide Number Placeholder 3"/>
          <p:cNvSpPr>
            <a:spLocks noGrp="1"/>
          </p:cNvSpPr>
          <p:nvPr>
            <p:ph type="sldNum" sz="quarter" idx="10"/>
          </p:nvPr>
        </p:nvSpPr>
        <p:spPr/>
        <p:txBody>
          <a:bodyPr/>
          <a:lstStyle/>
          <a:p>
            <a:fld id="{CF4E108F-E9A8-4AB7-B136-4EF6262005D1}" type="slidenum">
              <a:rPr lang="en-US" smtClean="0"/>
              <a:t>18</a:t>
            </a:fld>
            <a:endParaRPr lang="en-US"/>
          </a:p>
        </p:txBody>
      </p:sp>
    </p:spTree>
    <p:extLst>
      <p:ext uri="{BB962C8B-B14F-4D97-AF65-F5344CB8AC3E}">
        <p14:creationId xmlns:p14="http://schemas.microsoft.com/office/powerpoint/2010/main" val="21851290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be wrong to think more of yourself that you should. In pride and arrogance.  But it was would be equality as wrong to think less of yourself than God has stated in his word.  </a:t>
            </a:r>
          </a:p>
        </p:txBody>
      </p:sp>
      <p:sp>
        <p:nvSpPr>
          <p:cNvPr id="4" name="Slide Number Placeholder 3"/>
          <p:cNvSpPr>
            <a:spLocks noGrp="1"/>
          </p:cNvSpPr>
          <p:nvPr>
            <p:ph type="sldNum" sz="quarter" idx="10"/>
          </p:nvPr>
        </p:nvSpPr>
        <p:spPr/>
        <p:txBody>
          <a:bodyPr/>
          <a:lstStyle/>
          <a:p>
            <a:fld id="{CF4E108F-E9A8-4AB7-B136-4EF6262005D1}" type="slidenum">
              <a:rPr lang="en-US" smtClean="0"/>
              <a:t>32</a:t>
            </a:fld>
            <a:endParaRPr lang="en-US"/>
          </a:p>
        </p:txBody>
      </p:sp>
    </p:spTree>
    <p:extLst>
      <p:ext uri="{BB962C8B-B14F-4D97-AF65-F5344CB8AC3E}">
        <p14:creationId xmlns:p14="http://schemas.microsoft.com/office/powerpoint/2010/main" val="9578329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33</a:t>
            </a:fld>
            <a:endParaRPr lang="en-US"/>
          </a:p>
        </p:txBody>
      </p:sp>
    </p:spTree>
    <p:extLst>
      <p:ext uri="{BB962C8B-B14F-4D97-AF65-F5344CB8AC3E}">
        <p14:creationId xmlns:p14="http://schemas.microsoft.com/office/powerpoint/2010/main" val="33987269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34</a:t>
            </a:fld>
            <a:endParaRPr lang="en-US"/>
          </a:p>
        </p:txBody>
      </p:sp>
    </p:spTree>
    <p:extLst>
      <p:ext uri="{BB962C8B-B14F-4D97-AF65-F5344CB8AC3E}">
        <p14:creationId xmlns:p14="http://schemas.microsoft.com/office/powerpoint/2010/main" val="15836578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It causes us to have doubts because we think behavior is the key to acceptance.  Our behavior is the result of God’s acceptance of us, not the other way around.</a:t>
            </a:r>
          </a:p>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35</a:t>
            </a:fld>
            <a:endParaRPr lang="en-US"/>
          </a:p>
        </p:txBody>
      </p:sp>
    </p:spTree>
    <p:extLst>
      <p:ext uri="{BB962C8B-B14F-4D97-AF65-F5344CB8AC3E}">
        <p14:creationId xmlns:p14="http://schemas.microsoft.com/office/powerpoint/2010/main" val="8521237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God : Hiding</a:t>
            </a:r>
            <a:r>
              <a:rPr lang="en-US" sz="1200" kern="1200" baseline="0" dirty="0">
                <a:solidFill>
                  <a:schemeClr val="tx1"/>
                </a:solidFill>
                <a:effectLst/>
                <a:latin typeface="+mn-lt"/>
                <a:ea typeface="+mn-ea"/>
                <a:cs typeface="+mn-cs"/>
              </a:rPr>
              <a:t> (Shame based identity)</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Here’s and interesting fact, we can’t really self identify, We were created to get our identity outside of ourselves; that why we do Jobs, and Hobbies, and Family our bodies.  That’s natural, what makes it damaging are the thing we look to </a:t>
            </a:r>
            <a:r>
              <a:rPr lang="en-US" dirty="0" err="1"/>
              <a:t>to</a:t>
            </a:r>
            <a:r>
              <a:rPr lang="en-US" dirty="0"/>
              <a:t> get this identity.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How they</a:t>
            </a:r>
            <a:r>
              <a:rPr lang="en-US" sz="1200" kern="1200" baseline="0" dirty="0">
                <a:solidFill>
                  <a:schemeClr val="tx1"/>
                </a:solidFill>
                <a:effectLst/>
                <a:latin typeface="+mn-lt"/>
                <a:ea typeface="+mn-ea"/>
                <a:cs typeface="+mn-cs"/>
              </a:rPr>
              <a:t> related to each other: Suspicion and Blame</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How the now related to </a:t>
            </a:r>
            <a:r>
              <a:rPr lang="en-US" sz="1200" kern="1200" dirty="0" err="1">
                <a:solidFill>
                  <a:schemeClr val="tx1"/>
                </a:solidFill>
                <a:effectLst/>
                <a:latin typeface="+mn-lt"/>
                <a:ea typeface="+mn-ea"/>
                <a:cs typeface="+mn-cs"/>
              </a:rPr>
              <a:t>themsleves</a:t>
            </a:r>
            <a:r>
              <a:rPr lang="en-US" sz="1200" kern="1200" dirty="0">
                <a:solidFill>
                  <a:schemeClr val="tx1"/>
                </a:solidFill>
                <a:effectLst/>
                <a:latin typeface="+mn-lt"/>
                <a:ea typeface="+mn-ea"/>
                <a:cs typeface="+mn-cs"/>
              </a:rPr>
              <a:t>: Unhealthy self-awareness: Also self-aware of others noticing us. Social media drives this.  It’s not us seeing ourselves worshiping God.  Its worshiping God.</a:t>
            </a:r>
          </a:p>
          <a:p>
            <a:r>
              <a:rPr lang="en-US" sz="1200" kern="1200" dirty="0">
                <a:solidFill>
                  <a:schemeClr val="tx1"/>
                </a:solidFill>
                <a:effectLst/>
                <a:latin typeface="+mn-lt"/>
                <a:ea typeface="+mn-ea"/>
                <a:cs typeface="+mn-cs"/>
              </a:rPr>
              <a:t>It’s not us seeing ourselves praying. Its praying. There is a healthy self-forgetfulness that takes place where we are not trying to make our image and focus on the one in whose image we are made.</a:t>
            </a:r>
          </a:p>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36</a:t>
            </a:fld>
            <a:endParaRPr lang="en-US"/>
          </a:p>
        </p:txBody>
      </p:sp>
    </p:spTree>
    <p:extLst>
      <p:ext uri="{BB962C8B-B14F-4D97-AF65-F5344CB8AC3E}">
        <p14:creationId xmlns:p14="http://schemas.microsoft.com/office/powerpoint/2010/main" val="3398866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OBJECTIONS, BUT…. You don’t know what </a:t>
            </a:r>
            <a:r>
              <a:rPr lang="en-US" dirty="0" err="1"/>
              <a:t>Ive</a:t>
            </a:r>
            <a:r>
              <a:rPr lang="en-US" dirty="0"/>
              <a:t> done.</a:t>
            </a:r>
          </a:p>
          <a:p>
            <a:r>
              <a:rPr lang="en-US" dirty="0"/>
              <a:t>It doesn’t change who you are in Christ</a:t>
            </a:r>
          </a:p>
          <a:p>
            <a:endParaRPr lang="en-US" dirty="0"/>
          </a:p>
          <a:p>
            <a:r>
              <a:rPr lang="en-US" dirty="0"/>
              <a:t>You don’t know what ‘s been done to </a:t>
            </a:r>
            <a:r>
              <a:rPr lang="en-US" dirty="0" err="1"/>
              <a:t>me.It</a:t>
            </a:r>
            <a:r>
              <a:rPr lang="en-US" dirty="0"/>
              <a:t> doesn’t</a:t>
            </a:r>
          </a:p>
          <a:p>
            <a:r>
              <a:rPr lang="en-US" dirty="0"/>
              <a:t>It doesn’t change who you are in Christ</a:t>
            </a:r>
          </a:p>
          <a:p>
            <a:endParaRPr lang="en-US" dirty="0"/>
          </a:p>
          <a:p>
            <a:r>
              <a:rPr lang="en-US" dirty="0"/>
              <a:t>You don’t know the failures I’ve had as a </a:t>
            </a:r>
            <a:r>
              <a:rPr lang="en-US" dirty="0" err="1"/>
              <a:t>Chrisitan</a:t>
            </a:r>
            <a:endParaRPr lang="en-US" dirty="0"/>
          </a:p>
          <a:p>
            <a:r>
              <a:rPr lang="en-US" dirty="0" err="1"/>
              <a:t>Chrsit</a:t>
            </a:r>
            <a:r>
              <a:rPr lang="en-US" dirty="0"/>
              <a:t> loved you when </a:t>
            </a:r>
            <a:r>
              <a:rPr lang="en-US" dirty="0" err="1"/>
              <a:t>youere</a:t>
            </a:r>
            <a:r>
              <a:rPr lang="en-US" dirty="0"/>
              <a:t> a sinner. That </a:t>
            </a:r>
            <a:r>
              <a:rPr lang="en-US" dirty="0" err="1"/>
              <a:t>hsn’t</a:t>
            </a:r>
            <a:r>
              <a:rPr lang="en-US" dirty="0"/>
              <a:t> changed now that you are a saint</a:t>
            </a:r>
          </a:p>
          <a:p>
            <a:endParaRPr lang="en-US" dirty="0"/>
          </a:p>
          <a:p>
            <a:r>
              <a:rPr lang="en-US" dirty="0"/>
              <a:t>I’m scared I will </a:t>
            </a:r>
            <a:r>
              <a:rPr lang="en-US" dirty="0" err="1"/>
              <a:t>fial</a:t>
            </a:r>
            <a:r>
              <a:rPr lang="en-US" dirty="0"/>
              <a:t> again in a major way.</a:t>
            </a:r>
          </a:p>
          <a:p>
            <a:r>
              <a:rPr lang="en-US" dirty="0"/>
              <a:t>When Christ done one for all our sins Romans 6:10 How may of our sins were yet to be committed?</a:t>
            </a:r>
          </a:p>
          <a:p>
            <a:endParaRPr lang="en-US" dirty="0"/>
          </a:p>
          <a:p>
            <a:endParaRPr lang="en-US" dirty="0"/>
          </a:p>
          <a:p>
            <a:r>
              <a:rPr lang="en-US" dirty="0"/>
              <a:t>Wouldn’t I be filled with pride if I really </a:t>
            </a:r>
            <a:r>
              <a:rPr lang="en-US" dirty="0" err="1"/>
              <a:t>blvied</a:t>
            </a:r>
            <a:r>
              <a:rPr lang="en-US" dirty="0"/>
              <a:t> these things about myself?</a:t>
            </a:r>
          </a:p>
          <a:p>
            <a:r>
              <a:rPr lang="en-US" dirty="0"/>
              <a:t>NO you won’t be </a:t>
            </a:r>
            <a:r>
              <a:rPr lang="en-US" dirty="0" err="1"/>
              <a:t>pridful</a:t>
            </a:r>
            <a:r>
              <a:rPr lang="en-US" dirty="0"/>
              <a:t> if you </a:t>
            </a:r>
            <a:r>
              <a:rPr lang="en-US" dirty="0" err="1"/>
              <a:t>belive</a:t>
            </a:r>
            <a:r>
              <a:rPr lang="en-US" dirty="0"/>
              <a:t> these truths, but I can </a:t>
            </a:r>
            <a:r>
              <a:rPr lang="en-US" dirty="0" err="1"/>
              <a:t>tesll</a:t>
            </a:r>
            <a:r>
              <a:rPr lang="en-US" dirty="0"/>
              <a:t> with </a:t>
            </a:r>
            <a:r>
              <a:rPr lang="en-US" dirty="0" err="1"/>
              <a:t>with</a:t>
            </a:r>
            <a:r>
              <a:rPr lang="en-US" dirty="0"/>
              <a:t> certainty that you will be defeated if you don’t </a:t>
            </a:r>
            <a:r>
              <a:rPr lang="en-US" dirty="0" err="1"/>
              <a:t>belive</a:t>
            </a:r>
            <a:r>
              <a:rPr lang="en-US" dirty="0"/>
              <a:t> them.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No, Your new identity in Christ is not something that you have earned. It is a free gift that has been made possible by the grace of God alone. Believing and receiving this grace brings great humility not pride.</a:t>
            </a:r>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37</a:t>
            </a:fld>
            <a:endParaRPr lang="en-US"/>
          </a:p>
        </p:txBody>
      </p:sp>
    </p:spTree>
    <p:extLst>
      <p:ext uri="{BB962C8B-B14F-4D97-AF65-F5344CB8AC3E}">
        <p14:creationId xmlns:p14="http://schemas.microsoft.com/office/powerpoint/2010/main" val="35212574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write on the board</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accent1">
                    <a:lumMod val="75000"/>
                  </a:schemeClr>
                </a:solidFill>
              </a:rPr>
              <a:t>Your connection with God, is your basis for intimacy with him.</a:t>
            </a:r>
          </a:p>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38</a:t>
            </a:fld>
            <a:endParaRPr lang="en-US"/>
          </a:p>
        </p:txBody>
      </p:sp>
    </p:spTree>
    <p:extLst>
      <p:ext uri="{BB962C8B-B14F-4D97-AF65-F5344CB8AC3E}">
        <p14:creationId xmlns:p14="http://schemas.microsoft.com/office/powerpoint/2010/main" val="8883218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write on the board</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accent1">
                    <a:lumMod val="75000"/>
                  </a:schemeClr>
                </a:solidFill>
              </a:rPr>
              <a:t>Your connection with God, is your basis for intimacy with him.</a:t>
            </a:r>
          </a:p>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39</a:t>
            </a:fld>
            <a:endParaRPr lang="en-US"/>
          </a:p>
        </p:txBody>
      </p:sp>
    </p:spTree>
    <p:extLst>
      <p:ext uri="{BB962C8B-B14F-4D97-AF65-F5344CB8AC3E}">
        <p14:creationId xmlns:p14="http://schemas.microsoft.com/office/powerpoint/2010/main" val="2639234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E3C2F32-332F-48B5-9A78-10B79C5521B0}" type="datetimeFigureOut">
              <a:rPr lang="en-US" smtClean="0"/>
              <a:t>9/4/19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373880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9/4/19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605416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C2F32-332F-48B5-9A78-10B79C5521B0}" type="datetimeFigureOut">
              <a:rPr lang="en-US" smtClean="0"/>
              <a:t>9/4/19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0531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3C2F32-332F-48B5-9A78-10B79C5521B0}" type="datetimeFigureOut">
              <a:rPr lang="en-US" smtClean="0"/>
              <a:t>9/4/19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082028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3C2F32-332F-48B5-9A78-10B79C5521B0}" type="datetimeFigureOut">
              <a:rPr lang="en-US" smtClean="0"/>
              <a:t>9/4/19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976827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3C2F32-332F-48B5-9A78-10B79C5521B0}" type="datetimeFigureOut">
              <a:rPr lang="en-US" smtClean="0"/>
              <a:t>9/4/19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904369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C2F32-332F-48B5-9A78-10B79C5521B0}" type="datetimeFigureOut">
              <a:rPr lang="en-US" smtClean="0"/>
              <a:t>9/4/19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027680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t>9/4/19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927669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t>9/4/19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542090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9/4/19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763561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9/4/19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335949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E3C2F32-332F-48B5-9A78-10B79C5521B0}" type="datetimeFigureOut">
              <a:rPr lang="en-US" smtClean="0"/>
              <a:t>9/4/19</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B722A60-87A5-4578-9F2C-EC88FEA1BCB4}" type="slidenum">
              <a:rPr lang="en-US" smtClean="0"/>
              <a:t>‹#›</a:t>
            </a:fld>
            <a:endParaRPr lang="en-US"/>
          </a:p>
        </p:txBody>
      </p:sp>
    </p:spTree>
    <p:extLst>
      <p:ext uri="{BB962C8B-B14F-4D97-AF65-F5344CB8AC3E}">
        <p14:creationId xmlns:p14="http://schemas.microsoft.com/office/powerpoint/2010/main" val="13775558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DB78E-DFF6-4413-8AE3-FBE8E558C12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667F57A-D347-4812-9CBD-009AA079A763}"/>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8CFC9900-5C53-426C-A8FF-AB67C62D4B68}"/>
              </a:ext>
            </a:extLst>
          </p:cNvPr>
          <p:cNvPicPr>
            <a:picLocks noChangeAspect="1"/>
          </p:cNvPicPr>
          <p:nvPr/>
        </p:nvPicPr>
        <p:blipFill>
          <a:blip r:embed="rId3"/>
          <a:stretch>
            <a:fillRect/>
          </a:stretch>
        </p:blipFill>
        <p:spPr>
          <a:xfrm>
            <a:off x="0" y="15804"/>
            <a:ext cx="9144000" cy="5111892"/>
          </a:xfrm>
          <a:prstGeom prst="rect">
            <a:avLst/>
          </a:prstGeom>
        </p:spPr>
      </p:pic>
    </p:spTree>
    <p:extLst>
      <p:ext uri="{BB962C8B-B14F-4D97-AF65-F5344CB8AC3E}">
        <p14:creationId xmlns:p14="http://schemas.microsoft.com/office/powerpoint/2010/main" val="3572949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1729702" y="1735421"/>
            <a:ext cx="5019212" cy="1704879"/>
          </a:xfrm>
        </p:spPr>
        <p:txBody>
          <a:bodyPr>
            <a:noAutofit/>
          </a:bodyPr>
          <a:lstStyle/>
          <a:p>
            <a:pPr marL="0" indent="0" algn="ctr">
              <a:buNone/>
            </a:pPr>
            <a:r>
              <a:rPr lang="en-US" sz="8800" dirty="0">
                <a:solidFill>
                  <a:schemeClr val="bg1"/>
                </a:solidFill>
              </a:rPr>
              <a:t>Genesis 3</a:t>
            </a:r>
          </a:p>
        </p:txBody>
      </p:sp>
      <p:pic>
        <p:nvPicPr>
          <p:cNvPr id="5" name="Picture 4">
            <a:extLst>
              <a:ext uri="{FF2B5EF4-FFF2-40B4-BE49-F238E27FC236}">
                <a16:creationId xmlns:a16="http://schemas.microsoft.com/office/drawing/2014/main" id="{39226BAF-251D-4AE1-BBD7-D106231C0C1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7696200" y="3790950"/>
            <a:ext cx="1299425" cy="838200"/>
          </a:xfrm>
          <a:prstGeom prst="rect">
            <a:avLst/>
          </a:prstGeom>
        </p:spPr>
      </p:pic>
      <p:sp>
        <p:nvSpPr>
          <p:cNvPr id="4" name="Rectangle 3">
            <a:extLst>
              <a:ext uri="{FF2B5EF4-FFF2-40B4-BE49-F238E27FC236}">
                <a16:creationId xmlns:a16="http://schemas.microsoft.com/office/drawing/2014/main" id="{575D47C1-E4F3-46CE-B129-83AD434D26A1}"/>
              </a:ext>
            </a:extLst>
          </p:cNvPr>
          <p:cNvSpPr/>
          <p:nvPr/>
        </p:nvSpPr>
        <p:spPr>
          <a:xfrm>
            <a:off x="148375" y="-247650"/>
            <a:ext cx="8386025" cy="6740307"/>
          </a:xfrm>
          <a:prstGeom prst="rect">
            <a:avLst/>
          </a:prstGeom>
        </p:spPr>
        <p:txBody>
          <a:bodyPr wrap="square" anchor="t">
            <a:spAutoFit/>
          </a:bodyPr>
          <a:lstStyle/>
          <a:p>
            <a:pPr algn="ctr"/>
            <a:endParaRPr lang="en-US" sz="3600" b="1" dirty="0"/>
          </a:p>
          <a:p>
            <a:pPr algn="ctr"/>
            <a:r>
              <a:rPr lang="en-US" sz="3200" dirty="0"/>
              <a:t>Heavenly Father, I pause now in the midst of a busy week. I acknowledge that there is nothing more important than fellowship with you.  During this time, I ask you to help me to see myself as you see me. Your words found in the scriptures define me.  I resist to temptation to be defined by anyone or anything else. I ask for the faith to believe what you say about me. I pray this in the life giving name of Jesus. Amen</a:t>
            </a:r>
            <a:endParaRPr lang="en-US" sz="5400" dirty="0"/>
          </a:p>
          <a:p>
            <a:pPr algn="ctr"/>
            <a:endParaRPr lang="en-US" sz="3600" dirty="0"/>
          </a:p>
          <a:p>
            <a:pPr algn="ctr"/>
            <a:br>
              <a:rPr lang="en-US" sz="3600" dirty="0"/>
            </a:br>
            <a:endParaRPr lang="en-US" sz="3600" dirty="0"/>
          </a:p>
        </p:txBody>
      </p:sp>
    </p:spTree>
    <p:extLst>
      <p:ext uri="{BB962C8B-B14F-4D97-AF65-F5344CB8AC3E}">
        <p14:creationId xmlns:p14="http://schemas.microsoft.com/office/powerpoint/2010/main" val="814158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Rectangle 3"/>
          <p:cNvSpPr/>
          <p:nvPr/>
        </p:nvSpPr>
        <p:spPr>
          <a:xfrm>
            <a:off x="5334000" y="438150"/>
            <a:ext cx="3733800" cy="5016758"/>
          </a:xfrm>
          <a:prstGeom prst="rect">
            <a:avLst/>
          </a:prstGeom>
        </p:spPr>
        <p:txBody>
          <a:bodyPr wrap="square">
            <a:spAutoFit/>
          </a:bodyPr>
          <a:lstStyle/>
          <a:p>
            <a:pPr algn="ctr"/>
            <a:r>
              <a:rPr lang="en-US" sz="4000" i="1" dirty="0">
                <a:cs typeface="Arial" panose="020B0604020202020204" pitchFamily="34" charset="0"/>
              </a:rPr>
              <a:t>Make introductions around the table; tell a little bit about yourself.</a:t>
            </a:r>
          </a:p>
          <a:p>
            <a:pPr algn="ctr"/>
            <a:endParaRPr lang="en-US" sz="4000" i="1" dirty="0">
              <a:solidFill>
                <a:schemeClr val="accent1">
                  <a:lumMod val="75000"/>
                </a:schemeClr>
              </a:solidFill>
              <a:cs typeface="Arial" panose="020B0604020202020204" pitchFamily="34" charset="0"/>
            </a:endParaRPr>
          </a:p>
          <a:p>
            <a:pPr algn="ctr"/>
            <a:endParaRPr lang="en-US" sz="4000" i="1" dirty="0">
              <a:solidFill>
                <a:schemeClr val="accent1">
                  <a:lumMod val="75000"/>
                </a:schemeClr>
              </a:solidFill>
              <a:cs typeface="Arial" panose="020B0604020202020204" pitchFamily="34" charset="0"/>
            </a:endParaRPr>
          </a:p>
        </p:txBody>
      </p:sp>
      <p:pic>
        <p:nvPicPr>
          <p:cNvPr id="8" name="Picture 2">
            <a:extLst>
              <a:ext uri="{FF2B5EF4-FFF2-40B4-BE49-F238E27FC236}">
                <a16:creationId xmlns:a16="http://schemas.microsoft.com/office/drawing/2014/main" id="{74E9D4CB-7E8B-4275-A85C-F28D090696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575" y="971550"/>
            <a:ext cx="5127322" cy="289386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96163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piritual Death"/>
          <p:cNvPicPr>
            <a:picLocks noGrp="1" noChangeAspect="1"/>
          </p:cNvPicPr>
          <p:nvPr isPhoto="1"/>
        </p:nvPicPr>
        <p:blipFill rotWithShape="1">
          <a:blip r:embed="rId3">
            <a:lum/>
            <a:extLst>
              <a:ext uri="{28A0092B-C50C-407E-A947-70E740481C1C}">
                <a14:useLocalDpi xmlns:a14="http://schemas.microsoft.com/office/drawing/2010/main" val="0"/>
              </a:ext>
            </a:extLst>
          </a:blip>
          <a:srcRect b="16071"/>
          <a:stretch/>
        </p:blipFill>
        <p:spPr>
          <a:xfrm>
            <a:off x="0" y="742950"/>
            <a:ext cx="9144000" cy="3581400"/>
          </a:xfrm>
          <a:prstGeom prst="rect">
            <a:avLst/>
          </a:prstGeom>
          <a:noFill/>
          <a:ln>
            <a:noFill/>
          </a:ln>
        </p:spPr>
      </p:pic>
      <p:sp>
        <p:nvSpPr>
          <p:cNvPr id="5" name="Title 1">
            <a:extLst>
              <a:ext uri="{FF2B5EF4-FFF2-40B4-BE49-F238E27FC236}">
                <a16:creationId xmlns:a16="http://schemas.microsoft.com/office/drawing/2014/main" id="{8A665769-2938-4A43-9315-767285780450}"/>
              </a:ext>
            </a:extLst>
          </p:cNvPr>
          <p:cNvSpPr txBox="1">
            <a:spLocks/>
          </p:cNvSpPr>
          <p:nvPr/>
        </p:nvSpPr>
        <p:spPr>
          <a:xfrm>
            <a:off x="0" y="0"/>
            <a:ext cx="9144000" cy="5334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n-US" sz="1800"/>
              <a:t> FREEDOM IN CHRIST</a:t>
            </a:r>
            <a:endParaRPr lang="en-US" sz="2400" dirty="0"/>
          </a:p>
        </p:txBody>
      </p:sp>
      <p:sp>
        <p:nvSpPr>
          <p:cNvPr id="7" name="Title 1">
            <a:extLst>
              <a:ext uri="{FF2B5EF4-FFF2-40B4-BE49-F238E27FC236}">
                <a16:creationId xmlns:a16="http://schemas.microsoft.com/office/drawing/2014/main" id="{177EE718-9C04-44A7-ABA9-968E79308FA1}"/>
              </a:ext>
            </a:extLst>
          </p:cNvPr>
          <p:cNvSpPr txBox="1">
            <a:spLocks/>
          </p:cNvSpPr>
          <p:nvPr/>
        </p:nvSpPr>
        <p:spPr>
          <a:xfrm>
            <a:off x="3429000" y="1047750"/>
            <a:ext cx="5257800" cy="685800"/>
          </a:xfrm>
          <a:prstGeom prst="rect">
            <a:avLst/>
          </a:prstGeom>
          <a:solidFill>
            <a:schemeClr val="bg1"/>
          </a:solidFill>
          <a:ln w="9525" cap="flat" cmpd="sng" algn="ctr">
            <a:noFill/>
            <a:prstDash val="solid"/>
          </a:ln>
        </p:spPr>
        <p:style>
          <a:lnRef idx="1">
            <a:schemeClr val="accent1"/>
          </a:lnRef>
          <a:fillRef idx="3">
            <a:schemeClr val="accent1"/>
          </a:fillRef>
          <a:effectRef idx="2">
            <a:schemeClr val="accent1"/>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n-US" sz="3600" b="1" dirty="0">
                <a:solidFill>
                  <a:schemeClr val="tx1"/>
                </a:solidFill>
              </a:rPr>
              <a:t>  Consequences of The Fall</a:t>
            </a:r>
            <a:endParaRPr lang="en-US" b="1" dirty="0">
              <a:solidFill>
                <a:schemeClr val="tx1"/>
              </a:solidFill>
            </a:endParaRPr>
          </a:p>
        </p:txBody>
      </p:sp>
    </p:spTree>
    <p:extLst>
      <p:ext uri="{BB962C8B-B14F-4D97-AF65-F5344CB8AC3E}">
        <p14:creationId xmlns:p14="http://schemas.microsoft.com/office/powerpoint/2010/main" val="661895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1729702" y="1735421"/>
            <a:ext cx="5019212" cy="1704879"/>
          </a:xfrm>
        </p:spPr>
        <p:txBody>
          <a:bodyPr>
            <a:noAutofit/>
          </a:bodyPr>
          <a:lstStyle/>
          <a:p>
            <a:pPr marL="0" indent="0" algn="ctr">
              <a:buNone/>
            </a:pPr>
            <a:r>
              <a:rPr lang="en-US" sz="8800"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381000" y="514350"/>
            <a:ext cx="8382000" cy="6001643"/>
          </a:xfrm>
          <a:prstGeom prst="rect">
            <a:avLst/>
          </a:prstGeom>
        </p:spPr>
        <p:txBody>
          <a:bodyPr wrap="square">
            <a:spAutoFit/>
          </a:bodyPr>
          <a:lstStyle/>
          <a:p>
            <a:r>
              <a:rPr lang="en-US" sz="3200" i="1" dirty="0"/>
              <a:t>Acceptance</a:t>
            </a:r>
            <a:r>
              <a:rPr lang="en-US" sz="3200" dirty="0"/>
              <a:t> was replaced by </a:t>
            </a:r>
            <a:r>
              <a:rPr lang="en-US" sz="3200" b="1" u="sng" dirty="0"/>
              <a:t>Rejection</a:t>
            </a:r>
          </a:p>
          <a:p>
            <a:r>
              <a:rPr lang="en-US" sz="3200" dirty="0"/>
              <a:t>Not ______ Enough</a:t>
            </a:r>
          </a:p>
          <a:p>
            <a:endParaRPr lang="en-US" sz="3200" dirty="0"/>
          </a:p>
          <a:p>
            <a:r>
              <a:rPr lang="en-US" sz="3200" i="1" dirty="0"/>
              <a:t>Significance</a:t>
            </a:r>
            <a:r>
              <a:rPr lang="en-US" sz="3200" dirty="0"/>
              <a:t>  was replaced by </a:t>
            </a:r>
            <a:r>
              <a:rPr lang="en-US" sz="3200" b="1" u="sng" dirty="0"/>
              <a:t>Insignificance</a:t>
            </a:r>
          </a:p>
          <a:p>
            <a:r>
              <a:rPr lang="en-US" sz="3200" dirty="0"/>
              <a:t>Guilt &amp; Shame</a:t>
            </a:r>
          </a:p>
          <a:p>
            <a:endParaRPr lang="en-US" sz="3200" dirty="0"/>
          </a:p>
          <a:p>
            <a:r>
              <a:rPr lang="en-US" sz="3200" i="1" dirty="0"/>
              <a:t>Security</a:t>
            </a:r>
            <a:r>
              <a:rPr lang="en-US" sz="3200" dirty="0"/>
              <a:t> was replaced by </a:t>
            </a:r>
            <a:r>
              <a:rPr lang="en-US" sz="3200" b="1" u="sng" dirty="0"/>
              <a:t>Insecurity</a:t>
            </a:r>
          </a:p>
          <a:p>
            <a:r>
              <a:rPr lang="en-US" sz="3200" dirty="0"/>
              <a:t>Fear &amp; Anxiety</a:t>
            </a:r>
          </a:p>
          <a:p>
            <a:endParaRPr lang="en-US" sz="3200" dirty="0"/>
          </a:p>
          <a:p>
            <a:endParaRPr lang="en-US" sz="3200" dirty="0"/>
          </a:p>
          <a:p>
            <a:br>
              <a:rPr lang="en-US" sz="3200" dirty="0"/>
            </a:br>
            <a:endParaRPr lang="en-US" sz="3200" dirty="0"/>
          </a:p>
        </p:txBody>
      </p:sp>
    </p:spTree>
    <p:extLst>
      <p:ext uri="{BB962C8B-B14F-4D97-AF65-F5344CB8AC3E}">
        <p14:creationId xmlns:p14="http://schemas.microsoft.com/office/powerpoint/2010/main" val="2369262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7382532-C11C-4443-BEB6-B22EF8D48045}"/>
              </a:ext>
            </a:extLst>
          </p:cNvPr>
          <p:cNvPicPr>
            <a:picLocks noChangeAspect="1"/>
          </p:cNvPicPr>
          <p:nvPr/>
        </p:nvPicPr>
        <p:blipFill>
          <a:blip r:embed="rId3"/>
          <a:stretch>
            <a:fillRect/>
          </a:stretch>
        </p:blipFill>
        <p:spPr>
          <a:xfrm>
            <a:off x="0" y="-762"/>
            <a:ext cx="9144000" cy="5119687"/>
          </a:xfrm>
          <a:prstGeom prst="rect">
            <a:avLst/>
          </a:prstGeom>
        </p:spPr>
      </p:pic>
      <p:sp>
        <p:nvSpPr>
          <p:cNvPr id="3" name="TextBox 2">
            <a:extLst>
              <a:ext uri="{FF2B5EF4-FFF2-40B4-BE49-F238E27FC236}">
                <a16:creationId xmlns:a16="http://schemas.microsoft.com/office/drawing/2014/main" id="{838E8E68-54D1-4696-85D3-4C96E381BD47}"/>
              </a:ext>
            </a:extLst>
          </p:cNvPr>
          <p:cNvSpPr txBox="1"/>
          <p:nvPr/>
        </p:nvSpPr>
        <p:spPr>
          <a:xfrm>
            <a:off x="2286000" y="4019550"/>
            <a:ext cx="4343400" cy="584775"/>
          </a:xfrm>
          <a:prstGeom prst="rect">
            <a:avLst/>
          </a:prstGeom>
          <a:noFill/>
        </p:spPr>
        <p:txBody>
          <a:bodyPr wrap="square" rtlCol="0">
            <a:spAutoFit/>
          </a:bodyPr>
          <a:lstStyle/>
          <a:p>
            <a:pPr algn="ctr"/>
            <a:r>
              <a:rPr lang="en-US" sz="3200" dirty="0"/>
              <a:t>Page 26</a:t>
            </a:r>
          </a:p>
        </p:txBody>
      </p:sp>
    </p:spTree>
    <p:extLst>
      <p:ext uri="{BB962C8B-B14F-4D97-AF65-F5344CB8AC3E}">
        <p14:creationId xmlns:p14="http://schemas.microsoft.com/office/powerpoint/2010/main" val="1947092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95228"/>
            <a:ext cx="9144000" cy="5334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1800" dirty="0">
                <a:ln w="0"/>
                <a:solidFill>
                  <a:schemeClr val="tx1"/>
                </a:solidFill>
                <a:effectLst>
                  <a:outerShdw blurRad="38100" dist="19050" dir="2700000" algn="tl" rotWithShape="0">
                    <a:schemeClr val="dk1">
                      <a:alpha val="40000"/>
                    </a:schemeClr>
                  </a:outerShdw>
                </a:effectLst>
              </a:rPr>
              <a:t> FREEDOM IN CHRIST                                                                       </a:t>
            </a:r>
            <a:r>
              <a:rPr lang="en-US" sz="3200" dirty="0">
                <a:ln w="0"/>
                <a:solidFill>
                  <a:schemeClr val="tx1"/>
                </a:solidFill>
                <a:effectLst>
                  <a:outerShdw blurRad="38100" dist="19050" dir="2700000" algn="tl" rotWithShape="0">
                    <a:schemeClr val="dk1">
                      <a:alpha val="40000"/>
                    </a:schemeClr>
                  </a:outerShdw>
                </a:effectLst>
              </a:rPr>
              <a:t>1 John 5:11-13</a:t>
            </a:r>
            <a:endParaRPr lang="en-US" sz="2400" dirty="0">
              <a:ln w="0"/>
              <a:solidFill>
                <a:schemeClr val="tx1"/>
              </a:solidFill>
              <a:effectLst>
                <a:outerShdw blurRad="38100" dist="19050" dir="2700000" algn="tl" rotWithShape="0">
                  <a:schemeClr val="dk1">
                    <a:alpha val="40000"/>
                  </a:schemeClr>
                </a:outerShdw>
              </a:effectLst>
            </a:endParaRPr>
          </a:p>
        </p:txBody>
      </p:sp>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Rectangle 3"/>
          <p:cNvSpPr/>
          <p:nvPr/>
        </p:nvSpPr>
        <p:spPr>
          <a:xfrm>
            <a:off x="155575" y="1352550"/>
            <a:ext cx="8988425" cy="2677656"/>
          </a:xfrm>
          <a:prstGeom prst="rect">
            <a:avLst/>
          </a:prstGeom>
        </p:spPr>
        <p:txBody>
          <a:bodyPr wrap="square">
            <a:spAutoFit/>
          </a:bodyPr>
          <a:lstStyle/>
          <a:p>
            <a:r>
              <a:rPr lang="en-US" sz="3600" dirty="0"/>
              <a:t> </a:t>
            </a:r>
            <a:r>
              <a:rPr lang="en-US" sz="3600" b="1" baseline="30000" dirty="0"/>
              <a:t>11 </a:t>
            </a:r>
            <a:r>
              <a:rPr lang="en-US" sz="3600" dirty="0"/>
              <a:t>And this is the testimony: God has given us eternal life, and this life is in his Son.</a:t>
            </a:r>
          </a:p>
          <a:p>
            <a:endParaRPr lang="en-US" sz="3600" b="1" baseline="30000" dirty="0"/>
          </a:p>
          <a:p>
            <a:r>
              <a:rPr lang="en-US" sz="3600" b="1" baseline="30000" dirty="0"/>
              <a:t>12 </a:t>
            </a:r>
            <a:r>
              <a:rPr lang="en-US" sz="3600" dirty="0"/>
              <a:t>Whoever has the Son has life; whoever does not have the Son of God does not have life.</a:t>
            </a:r>
          </a:p>
        </p:txBody>
      </p:sp>
    </p:spTree>
    <p:extLst>
      <p:ext uri="{BB962C8B-B14F-4D97-AF65-F5344CB8AC3E}">
        <p14:creationId xmlns:p14="http://schemas.microsoft.com/office/powerpoint/2010/main" val="1638760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487" y="-106362"/>
            <a:ext cx="9144000" cy="5334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1800" dirty="0">
                <a:ln w="0"/>
                <a:solidFill>
                  <a:schemeClr val="tx1"/>
                </a:solidFill>
                <a:effectLst>
                  <a:outerShdw blurRad="38100" dist="19050" dir="2700000" algn="tl" rotWithShape="0">
                    <a:schemeClr val="dk1">
                      <a:alpha val="40000"/>
                    </a:schemeClr>
                  </a:outerShdw>
                </a:effectLst>
              </a:rPr>
              <a:t> FREEDOM IN CHRIST                                                                      </a:t>
            </a:r>
            <a:endParaRPr lang="en-US" sz="2400" dirty="0">
              <a:ln w="0"/>
              <a:solidFill>
                <a:schemeClr val="tx1"/>
              </a:solidFill>
              <a:effectLst>
                <a:outerShdw blurRad="38100" dist="19050" dir="2700000" algn="tl" rotWithShape="0">
                  <a:schemeClr val="dk1">
                    <a:alpha val="40000"/>
                  </a:schemeClr>
                </a:outerShdw>
              </a:effectLst>
            </a:endParaRPr>
          </a:p>
        </p:txBody>
      </p:sp>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Rectangle 3"/>
          <p:cNvSpPr/>
          <p:nvPr/>
        </p:nvSpPr>
        <p:spPr>
          <a:xfrm>
            <a:off x="246062" y="385792"/>
            <a:ext cx="8988425" cy="4339650"/>
          </a:xfrm>
          <a:prstGeom prst="rect">
            <a:avLst/>
          </a:prstGeom>
        </p:spPr>
        <p:txBody>
          <a:bodyPr wrap="square">
            <a:spAutoFit/>
          </a:bodyPr>
          <a:lstStyle/>
          <a:p>
            <a:pPr algn="ctr"/>
            <a:r>
              <a:rPr lang="en-US" sz="3600" b="1" dirty="0"/>
              <a:t>What Jesus Came To Do</a:t>
            </a:r>
          </a:p>
          <a:p>
            <a:endParaRPr lang="en-US" sz="3600" dirty="0"/>
          </a:p>
          <a:p>
            <a:r>
              <a:rPr lang="en-US" sz="3600" dirty="0"/>
              <a:t>“A</a:t>
            </a:r>
            <a:r>
              <a:rPr lang="en-US" sz="3600" dirty="0">
                <a:solidFill>
                  <a:srgbClr val="000000"/>
                </a:solidFill>
                <a:latin typeface="Helvetica Neue"/>
              </a:rPr>
              <a:t>nd this is eternal life, that they know you, the only true God, and Jesus Christ whom you have sent.” </a:t>
            </a:r>
            <a:r>
              <a:rPr lang="en-US" sz="3600" dirty="0"/>
              <a:t>John 17:3</a:t>
            </a:r>
          </a:p>
          <a:p>
            <a:endParaRPr lang="en-US" sz="3600" dirty="0"/>
          </a:p>
          <a:p>
            <a:endParaRPr lang="en-US" sz="6000" dirty="0"/>
          </a:p>
        </p:txBody>
      </p:sp>
      <p:cxnSp>
        <p:nvCxnSpPr>
          <p:cNvPr id="6" name="Straight Connector 5">
            <a:extLst>
              <a:ext uri="{FF2B5EF4-FFF2-40B4-BE49-F238E27FC236}">
                <a16:creationId xmlns:a16="http://schemas.microsoft.com/office/drawing/2014/main" id="{BA073EBA-95D5-4A8A-A149-0B003A60B5C9}"/>
              </a:ext>
            </a:extLst>
          </p:cNvPr>
          <p:cNvCxnSpPr/>
          <p:nvPr/>
        </p:nvCxnSpPr>
        <p:spPr>
          <a:xfrm>
            <a:off x="307975" y="2038350"/>
            <a:ext cx="8531225"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7" name="Straight Connector 6">
            <a:extLst>
              <a:ext uri="{FF2B5EF4-FFF2-40B4-BE49-F238E27FC236}">
                <a16:creationId xmlns:a16="http://schemas.microsoft.com/office/drawing/2014/main" id="{2BA902A2-FAFB-4E3A-850F-30991FCE7558}"/>
              </a:ext>
            </a:extLst>
          </p:cNvPr>
          <p:cNvCxnSpPr>
            <a:cxnSpLocks/>
          </p:cNvCxnSpPr>
          <p:nvPr/>
        </p:nvCxnSpPr>
        <p:spPr>
          <a:xfrm flipV="1">
            <a:off x="307975" y="2647950"/>
            <a:ext cx="3730625" cy="17433"/>
          </a:xfrm>
          <a:prstGeom prst="line">
            <a:avLst/>
          </a:prstGeom>
        </p:spPr>
        <p:style>
          <a:lnRef idx="3">
            <a:schemeClr val="accent2"/>
          </a:lnRef>
          <a:fillRef idx="0">
            <a:schemeClr val="accent2"/>
          </a:fillRef>
          <a:effectRef idx="2">
            <a:schemeClr val="accent2"/>
          </a:effectRef>
          <a:fontRef idx="minor">
            <a:schemeClr val="tx1"/>
          </a:fontRef>
        </p:style>
      </p:cxnSp>
      <p:cxnSp>
        <p:nvCxnSpPr>
          <p:cNvPr id="9" name="Straight Connector 8">
            <a:extLst>
              <a:ext uri="{FF2B5EF4-FFF2-40B4-BE49-F238E27FC236}">
                <a16:creationId xmlns:a16="http://schemas.microsoft.com/office/drawing/2014/main" id="{0FEC6C18-F725-4106-B040-74B3B60AF5CB}"/>
              </a:ext>
            </a:extLst>
          </p:cNvPr>
          <p:cNvCxnSpPr/>
          <p:nvPr/>
        </p:nvCxnSpPr>
        <p:spPr>
          <a:xfrm>
            <a:off x="246062" y="2647950"/>
            <a:ext cx="8531225"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id="{101D8B1A-7538-4818-A0C6-96DB4F0465CC}"/>
              </a:ext>
            </a:extLst>
          </p:cNvPr>
          <p:cNvCxnSpPr>
            <a:cxnSpLocks/>
          </p:cNvCxnSpPr>
          <p:nvPr/>
        </p:nvCxnSpPr>
        <p:spPr>
          <a:xfrm>
            <a:off x="306387" y="3257550"/>
            <a:ext cx="4341813"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333398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487" y="-106362"/>
            <a:ext cx="9144000" cy="5334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1800" dirty="0">
                <a:ln w="0"/>
                <a:solidFill>
                  <a:schemeClr val="tx1"/>
                </a:solidFill>
                <a:effectLst>
                  <a:outerShdw blurRad="38100" dist="19050" dir="2700000" algn="tl" rotWithShape="0">
                    <a:schemeClr val="dk1">
                      <a:alpha val="40000"/>
                    </a:schemeClr>
                  </a:outerShdw>
                </a:effectLst>
              </a:rPr>
              <a:t> FREEDOM IN CHRIST                                                                      </a:t>
            </a:r>
            <a:endParaRPr lang="en-US" sz="2400" dirty="0">
              <a:ln w="0"/>
              <a:solidFill>
                <a:schemeClr val="tx1"/>
              </a:solidFill>
              <a:effectLst>
                <a:outerShdw blurRad="38100" dist="19050" dir="2700000" algn="tl" rotWithShape="0">
                  <a:schemeClr val="dk1">
                    <a:alpha val="40000"/>
                  </a:schemeClr>
                </a:outerShdw>
              </a:effectLst>
            </a:endParaRPr>
          </a:p>
        </p:txBody>
      </p:sp>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Rectangle 3"/>
          <p:cNvSpPr/>
          <p:nvPr/>
        </p:nvSpPr>
        <p:spPr>
          <a:xfrm>
            <a:off x="246062" y="385792"/>
            <a:ext cx="8988425" cy="4524315"/>
          </a:xfrm>
          <a:prstGeom prst="rect">
            <a:avLst/>
          </a:prstGeom>
        </p:spPr>
        <p:txBody>
          <a:bodyPr wrap="square">
            <a:spAutoFit/>
          </a:bodyPr>
          <a:lstStyle/>
          <a:p>
            <a:pPr algn="ctr"/>
            <a:r>
              <a:rPr lang="en-US" sz="3600" b="1" dirty="0"/>
              <a:t>What Jesus Came To Do</a:t>
            </a:r>
          </a:p>
          <a:p>
            <a:endParaRPr lang="en-US" sz="3600" dirty="0"/>
          </a:p>
          <a:p>
            <a:r>
              <a:rPr lang="en-US" sz="3600" dirty="0"/>
              <a:t>“I have come that they may have life and have it more abundantly.”  John 10:10</a:t>
            </a:r>
          </a:p>
          <a:p>
            <a:endParaRPr lang="en-US" sz="3600" dirty="0"/>
          </a:p>
          <a:p>
            <a:r>
              <a:rPr lang="en-US" sz="3600" dirty="0"/>
              <a:t>“I am the resurrection and the life. He who believes in me will live, even though he dies.” John 11:25</a:t>
            </a:r>
            <a:endParaRPr lang="en-US" sz="6000" dirty="0"/>
          </a:p>
        </p:txBody>
      </p:sp>
      <p:cxnSp>
        <p:nvCxnSpPr>
          <p:cNvPr id="6" name="Straight Connector 5">
            <a:extLst>
              <a:ext uri="{FF2B5EF4-FFF2-40B4-BE49-F238E27FC236}">
                <a16:creationId xmlns:a16="http://schemas.microsoft.com/office/drawing/2014/main" id="{BA073EBA-95D5-4A8A-A149-0B003A60B5C9}"/>
              </a:ext>
            </a:extLst>
          </p:cNvPr>
          <p:cNvCxnSpPr/>
          <p:nvPr/>
        </p:nvCxnSpPr>
        <p:spPr>
          <a:xfrm>
            <a:off x="307975" y="2038350"/>
            <a:ext cx="8531225"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7" name="Straight Connector 6">
            <a:extLst>
              <a:ext uri="{FF2B5EF4-FFF2-40B4-BE49-F238E27FC236}">
                <a16:creationId xmlns:a16="http://schemas.microsoft.com/office/drawing/2014/main" id="{2BA902A2-FAFB-4E3A-850F-30991FCE7558}"/>
              </a:ext>
            </a:extLst>
          </p:cNvPr>
          <p:cNvCxnSpPr>
            <a:cxnSpLocks/>
          </p:cNvCxnSpPr>
          <p:nvPr/>
        </p:nvCxnSpPr>
        <p:spPr>
          <a:xfrm flipV="1">
            <a:off x="307975" y="2647950"/>
            <a:ext cx="3730625" cy="17433"/>
          </a:xfrm>
          <a:prstGeom prst="line">
            <a:avLst/>
          </a:prstGeom>
        </p:spPr>
        <p:style>
          <a:lnRef idx="3">
            <a:schemeClr val="accent2"/>
          </a:lnRef>
          <a:fillRef idx="0">
            <a:schemeClr val="accent2"/>
          </a:fillRef>
          <a:effectRef idx="2">
            <a:schemeClr val="accent2"/>
          </a:effectRef>
          <a:fontRef idx="minor">
            <a:schemeClr val="tx1"/>
          </a:fontRef>
        </p:style>
      </p:cxnSp>
      <p:cxnSp>
        <p:nvCxnSpPr>
          <p:cNvPr id="9" name="Straight Connector 8">
            <a:extLst>
              <a:ext uri="{FF2B5EF4-FFF2-40B4-BE49-F238E27FC236}">
                <a16:creationId xmlns:a16="http://schemas.microsoft.com/office/drawing/2014/main" id="{0FEC6C18-F725-4106-B040-74B3B60AF5CB}"/>
              </a:ext>
            </a:extLst>
          </p:cNvPr>
          <p:cNvCxnSpPr/>
          <p:nvPr/>
        </p:nvCxnSpPr>
        <p:spPr>
          <a:xfrm>
            <a:off x="306387" y="3714750"/>
            <a:ext cx="8531225"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id="{101D8B1A-7538-4818-A0C6-96DB4F0465CC}"/>
              </a:ext>
            </a:extLst>
          </p:cNvPr>
          <p:cNvCxnSpPr/>
          <p:nvPr/>
        </p:nvCxnSpPr>
        <p:spPr>
          <a:xfrm>
            <a:off x="306386" y="4248150"/>
            <a:ext cx="8531225"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541162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yscial Death"/>
          <p:cNvPicPr>
            <a:picLocks noGrp="1" noChangeAspect="1"/>
          </p:cNvPicPr>
          <p:nvPr isPhoto="1"/>
        </p:nvPicPr>
        <p:blipFill rotWithShape="1">
          <a:blip r:embed="rId3">
            <a:lum/>
            <a:extLst>
              <a:ext uri="{28A0092B-C50C-407E-A947-70E740481C1C}">
                <a14:useLocalDpi xmlns:a14="http://schemas.microsoft.com/office/drawing/2010/main" val="0"/>
              </a:ext>
            </a:extLst>
          </a:blip>
          <a:srcRect b="14286"/>
          <a:stretch/>
        </p:blipFill>
        <p:spPr>
          <a:xfrm>
            <a:off x="0" y="666750"/>
            <a:ext cx="9144000" cy="3657600"/>
          </a:xfrm>
          <a:prstGeom prst="rect">
            <a:avLst/>
          </a:prstGeom>
          <a:noFill/>
          <a:ln>
            <a:noFill/>
          </a:ln>
        </p:spPr>
      </p:pic>
      <p:sp>
        <p:nvSpPr>
          <p:cNvPr id="3" name="Title 1"/>
          <p:cNvSpPr txBox="1">
            <a:spLocks/>
          </p:cNvSpPr>
          <p:nvPr/>
        </p:nvSpPr>
        <p:spPr>
          <a:xfrm>
            <a:off x="0" y="0"/>
            <a:ext cx="9144000" cy="5334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n-US" sz="1800" dirty="0"/>
              <a:t> FREEDOM IN CHRIST</a:t>
            </a:r>
            <a:endParaRPr lang="en-US" sz="2400" dirty="0"/>
          </a:p>
        </p:txBody>
      </p:sp>
      <p:sp>
        <p:nvSpPr>
          <p:cNvPr id="5" name="Title 1">
            <a:extLst>
              <a:ext uri="{FF2B5EF4-FFF2-40B4-BE49-F238E27FC236}">
                <a16:creationId xmlns:a16="http://schemas.microsoft.com/office/drawing/2014/main" id="{BFEC73CA-5A88-4052-9EC8-13F517118308}"/>
              </a:ext>
            </a:extLst>
          </p:cNvPr>
          <p:cNvSpPr txBox="1">
            <a:spLocks/>
          </p:cNvSpPr>
          <p:nvPr/>
        </p:nvSpPr>
        <p:spPr>
          <a:xfrm>
            <a:off x="3429000" y="1047750"/>
            <a:ext cx="5257800" cy="685800"/>
          </a:xfrm>
          <a:prstGeom prst="rect">
            <a:avLst/>
          </a:prstGeom>
          <a:solidFill>
            <a:schemeClr val="bg1"/>
          </a:solidFill>
          <a:ln w="9525" cap="flat" cmpd="sng" algn="ctr">
            <a:noFill/>
            <a:prstDash val="solid"/>
          </a:ln>
        </p:spPr>
        <p:style>
          <a:lnRef idx="1">
            <a:schemeClr val="accent1"/>
          </a:lnRef>
          <a:fillRef idx="3">
            <a:schemeClr val="accent1"/>
          </a:fillRef>
          <a:effectRef idx="2">
            <a:schemeClr val="accent1"/>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3600" b="1" dirty="0">
                <a:solidFill>
                  <a:schemeClr val="tx1"/>
                </a:solidFill>
              </a:rPr>
              <a:t>  DEATH</a:t>
            </a:r>
            <a:endParaRPr lang="en-US" b="1" dirty="0">
              <a:solidFill>
                <a:schemeClr val="tx1"/>
              </a:solidFill>
            </a:endParaRPr>
          </a:p>
        </p:txBody>
      </p:sp>
    </p:spTree>
    <p:extLst>
      <p:ext uri="{BB962C8B-B14F-4D97-AF65-F5344CB8AC3E}">
        <p14:creationId xmlns:p14="http://schemas.microsoft.com/office/powerpoint/2010/main" val="538372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7382532-C11C-4443-BEB6-B22EF8D48045}"/>
              </a:ext>
            </a:extLst>
          </p:cNvPr>
          <p:cNvPicPr>
            <a:picLocks noChangeAspect="1"/>
          </p:cNvPicPr>
          <p:nvPr/>
        </p:nvPicPr>
        <p:blipFill>
          <a:blip r:embed="rId3"/>
          <a:stretch>
            <a:fillRect/>
          </a:stretch>
        </p:blipFill>
        <p:spPr>
          <a:xfrm>
            <a:off x="0" y="11906"/>
            <a:ext cx="9144000" cy="5119687"/>
          </a:xfrm>
          <a:prstGeom prst="rect">
            <a:avLst/>
          </a:prstGeom>
        </p:spPr>
      </p:pic>
    </p:spTree>
    <p:extLst>
      <p:ext uri="{BB962C8B-B14F-4D97-AF65-F5344CB8AC3E}">
        <p14:creationId xmlns:p14="http://schemas.microsoft.com/office/powerpoint/2010/main" val="1150057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9144000" cy="5334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n-US" sz="1800" dirty="0"/>
              <a:t> FREEDOM IN CHRIST</a:t>
            </a:r>
            <a:endParaRPr lang="en-US" sz="2400" dirty="0"/>
          </a:p>
        </p:txBody>
      </p:sp>
      <p:pic>
        <p:nvPicPr>
          <p:cNvPr id="6" name="Picture 5" descr="bodysoul1">
            <a:extLst>
              <a:ext uri="{FF2B5EF4-FFF2-40B4-BE49-F238E27FC236}">
                <a16:creationId xmlns:a16="http://schemas.microsoft.com/office/drawing/2014/main" id="{6F7205F3-C6B9-4551-A03A-6A1967736205}"/>
              </a:ext>
            </a:extLst>
          </p:cNvPr>
          <p:cNvPicPr>
            <a:picLocks noGrp="1" noChangeAspect="1"/>
          </p:cNvPicPr>
          <p:nvPr isPhoto="1"/>
        </p:nvPicPr>
        <p:blipFill rotWithShape="1">
          <a:blip r:embed="rId3">
            <a:lum/>
            <a:extLst>
              <a:ext uri="{28A0092B-C50C-407E-A947-70E740481C1C}">
                <a14:useLocalDpi xmlns:a14="http://schemas.microsoft.com/office/drawing/2010/main" val="0"/>
              </a:ext>
            </a:extLst>
          </a:blip>
          <a:srcRect b="10174"/>
          <a:stretch/>
        </p:blipFill>
        <p:spPr>
          <a:xfrm>
            <a:off x="0" y="643689"/>
            <a:ext cx="9144000" cy="3833061"/>
          </a:xfrm>
          <a:prstGeom prst="rect">
            <a:avLst/>
          </a:prstGeom>
          <a:noFill/>
          <a:ln>
            <a:noFill/>
          </a:ln>
        </p:spPr>
      </p:pic>
      <p:sp>
        <p:nvSpPr>
          <p:cNvPr id="5" name="Title 1">
            <a:extLst>
              <a:ext uri="{FF2B5EF4-FFF2-40B4-BE49-F238E27FC236}">
                <a16:creationId xmlns:a16="http://schemas.microsoft.com/office/drawing/2014/main" id="{BFEC73CA-5A88-4052-9EC8-13F517118308}"/>
              </a:ext>
            </a:extLst>
          </p:cNvPr>
          <p:cNvSpPr txBox="1">
            <a:spLocks/>
          </p:cNvSpPr>
          <p:nvPr/>
        </p:nvSpPr>
        <p:spPr>
          <a:xfrm>
            <a:off x="3429000" y="1047750"/>
            <a:ext cx="5257800" cy="685800"/>
          </a:xfrm>
          <a:prstGeom prst="rect">
            <a:avLst/>
          </a:prstGeom>
          <a:solidFill>
            <a:schemeClr val="bg1"/>
          </a:solidFill>
          <a:ln w="9525" cap="flat" cmpd="sng" algn="ctr">
            <a:noFill/>
            <a:prstDash val="solid"/>
          </a:ln>
        </p:spPr>
        <p:style>
          <a:lnRef idx="1">
            <a:schemeClr val="accent1"/>
          </a:lnRef>
          <a:fillRef idx="3">
            <a:schemeClr val="accent1"/>
          </a:fillRef>
          <a:effectRef idx="2">
            <a:schemeClr val="accent1"/>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3600" b="1" dirty="0">
                <a:solidFill>
                  <a:schemeClr val="tx1"/>
                </a:solidFill>
              </a:rPr>
              <a:t>  LIFE</a:t>
            </a:r>
            <a:endParaRPr lang="en-US" b="1" dirty="0">
              <a:solidFill>
                <a:schemeClr val="tx1"/>
              </a:solidFill>
            </a:endParaRPr>
          </a:p>
        </p:txBody>
      </p:sp>
      <p:sp>
        <p:nvSpPr>
          <p:cNvPr id="7" name="Lightning Bolt 6">
            <a:extLst>
              <a:ext uri="{FF2B5EF4-FFF2-40B4-BE49-F238E27FC236}">
                <a16:creationId xmlns:a16="http://schemas.microsoft.com/office/drawing/2014/main" id="{C1F39B7F-102D-419C-9BA8-823D08EBC9CC}"/>
              </a:ext>
            </a:extLst>
          </p:cNvPr>
          <p:cNvSpPr/>
          <p:nvPr/>
        </p:nvSpPr>
        <p:spPr>
          <a:xfrm flipH="1">
            <a:off x="5638800" y="2777289"/>
            <a:ext cx="1066800" cy="857250"/>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496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14298" y="-44769"/>
            <a:ext cx="9067801" cy="5334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n-US" sz="2800" b="1" dirty="0"/>
              <a:t> Pause for Thought</a:t>
            </a:r>
            <a:endParaRPr lang="en-US" sz="3600" b="1" dirty="0"/>
          </a:p>
        </p:txBody>
      </p:sp>
      <p:sp>
        <p:nvSpPr>
          <p:cNvPr id="5" name="TextBox 4"/>
          <p:cNvSpPr txBox="1"/>
          <p:nvPr/>
        </p:nvSpPr>
        <p:spPr>
          <a:xfrm>
            <a:off x="6858000" y="4588530"/>
            <a:ext cx="1905000" cy="523220"/>
          </a:xfrm>
          <a:prstGeom prst="rect">
            <a:avLst/>
          </a:prstGeom>
          <a:noFill/>
        </p:spPr>
        <p:txBody>
          <a:bodyPr wrap="square" rtlCol="0">
            <a:spAutoFit/>
          </a:bodyPr>
          <a:lstStyle/>
          <a:p>
            <a:pPr algn="ctr"/>
            <a:r>
              <a:rPr lang="en-US" sz="2800" dirty="0"/>
              <a:t>Page 30</a:t>
            </a:r>
          </a:p>
        </p:txBody>
      </p:sp>
      <p:pic>
        <p:nvPicPr>
          <p:cNvPr id="7" name="Picture 2">
            <a:extLst>
              <a:ext uri="{FF2B5EF4-FFF2-40B4-BE49-F238E27FC236}">
                <a16:creationId xmlns:a16="http://schemas.microsoft.com/office/drawing/2014/main" id="{9A8AC527-24EB-4B22-96F5-04533EC6B1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24453" y="2432281"/>
            <a:ext cx="4133547" cy="233298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extBox 1">
            <a:extLst>
              <a:ext uri="{FF2B5EF4-FFF2-40B4-BE49-F238E27FC236}">
                <a16:creationId xmlns:a16="http://schemas.microsoft.com/office/drawing/2014/main" id="{38AC65C8-7A23-47B8-8CF7-1CB5B1C921F2}"/>
              </a:ext>
            </a:extLst>
          </p:cNvPr>
          <p:cNvSpPr txBox="1"/>
          <p:nvPr/>
        </p:nvSpPr>
        <p:spPr>
          <a:xfrm>
            <a:off x="238303" y="438150"/>
            <a:ext cx="8905087" cy="1994131"/>
          </a:xfrm>
          <a:prstGeom prst="rect">
            <a:avLst/>
          </a:prstGeom>
          <a:noFill/>
        </p:spPr>
        <p:txBody>
          <a:bodyPr wrap="square" rtlCol="0" anchor="t">
            <a:spAutoFit/>
          </a:bodyPr>
          <a:lstStyle/>
          <a:p>
            <a:pPr algn="ctr"/>
            <a:r>
              <a:rPr lang="en-US" sz="4000" dirty="0"/>
              <a:t>Why is it important for us to understand Jesus’s invitation to us is far more than a ticket to heaven when we die?</a:t>
            </a:r>
            <a:endParaRPr lang="en-US" sz="4000" dirty="0">
              <a:cs typeface="Calibri"/>
            </a:endParaRPr>
          </a:p>
        </p:txBody>
      </p:sp>
    </p:spTree>
    <p:extLst>
      <p:ext uri="{BB962C8B-B14F-4D97-AF65-F5344CB8AC3E}">
        <p14:creationId xmlns:p14="http://schemas.microsoft.com/office/powerpoint/2010/main" val="17646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1729702" y="1735421"/>
            <a:ext cx="5019212" cy="1704879"/>
          </a:xfrm>
        </p:spPr>
        <p:txBody>
          <a:bodyPr>
            <a:noAutofit/>
          </a:bodyPr>
          <a:lstStyle/>
          <a:p>
            <a:pPr marL="0" indent="0" algn="ctr">
              <a:buNone/>
            </a:pPr>
            <a:r>
              <a:rPr lang="en-US" sz="8800"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228600" y="361950"/>
            <a:ext cx="8382000" cy="6001643"/>
          </a:xfrm>
          <a:prstGeom prst="rect">
            <a:avLst/>
          </a:prstGeom>
        </p:spPr>
        <p:txBody>
          <a:bodyPr wrap="square" anchor="t">
            <a:spAutoFit/>
          </a:bodyPr>
          <a:lstStyle/>
          <a:p>
            <a:r>
              <a:rPr lang="en-US" sz="3200" b="1" u="sng" dirty="0"/>
              <a:t>Acceptance</a:t>
            </a:r>
            <a:r>
              <a:rPr lang="en-US" sz="3200" dirty="0"/>
              <a:t> – They had an intimate relationship with GOD. They could talk with HIM at any time.</a:t>
            </a:r>
          </a:p>
          <a:p>
            <a:endParaRPr lang="en-US" sz="3200" dirty="0"/>
          </a:p>
          <a:p>
            <a:r>
              <a:rPr lang="en-US" sz="3200" b="1" u="sng" dirty="0"/>
              <a:t>Significance</a:t>
            </a:r>
            <a:r>
              <a:rPr lang="en-US" sz="3200" dirty="0"/>
              <a:t> – They were given purpose: to rule (have dominion) over GOD’s earth. </a:t>
            </a:r>
          </a:p>
          <a:p>
            <a:endParaRPr lang="en-US" sz="3200" dirty="0"/>
          </a:p>
          <a:p>
            <a:r>
              <a:rPr lang="en-US" sz="3200" b="1" u="sng" dirty="0"/>
              <a:t>Security</a:t>
            </a:r>
            <a:r>
              <a:rPr lang="en-US" sz="3200" dirty="0"/>
              <a:t> – They were totally safe and secure in GOD’s presence. God provided for all their needs – physical, spiritual, and emotional</a:t>
            </a:r>
            <a:r>
              <a:rPr lang="en-US" sz="3200" dirty="0">
                <a:cs typeface="Calibri"/>
              </a:rPr>
              <a:t>.</a:t>
            </a:r>
          </a:p>
          <a:p>
            <a:endParaRPr lang="en-US" sz="3200" dirty="0"/>
          </a:p>
          <a:p>
            <a:br>
              <a:rPr lang="en-US" sz="3200" dirty="0"/>
            </a:br>
            <a:endParaRPr lang="en-US" sz="3200" dirty="0"/>
          </a:p>
        </p:txBody>
      </p:sp>
    </p:spTree>
    <p:extLst>
      <p:ext uri="{BB962C8B-B14F-4D97-AF65-F5344CB8AC3E}">
        <p14:creationId xmlns:p14="http://schemas.microsoft.com/office/powerpoint/2010/main" val="2738811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2AE27-4F3A-45D0-9A2B-1A0B6E7C1A7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A7FAEA8-5885-4262-97E1-3CCA7206332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ACCE870-8783-4A5E-9CC9-53CA4E2F4F81}"/>
              </a:ext>
            </a:extLst>
          </p:cNvPr>
          <p:cNvPicPr>
            <a:picLocks noChangeAspect="1"/>
          </p:cNvPicPr>
          <p:nvPr/>
        </p:nvPicPr>
        <p:blipFill>
          <a:blip r:embed="rId3"/>
          <a:stretch>
            <a:fillRect/>
          </a:stretch>
        </p:blipFill>
        <p:spPr>
          <a:xfrm>
            <a:off x="0" y="626"/>
            <a:ext cx="9144000" cy="5142249"/>
          </a:xfrm>
          <a:prstGeom prst="rect">
            <a:avLst/>
          </a:prstGeom>
        </p:spPr>
      </p:pic>
    </p:spTree>
    <p:extLst>
      <p:ext uri="{BB962C8B-B14F-4D97-AF65-F5344CB8AC3E}">
        <p14:creationId xmlns:p14="http://schemas.microsoft.com/office/powerpoint/2010/main" val="1731606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21446-0F29-48FE-8563-14F715BEB8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F70CD07-9CE7-4453-83A1-998723A5009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42568D14-4700-4794-B9F9-00E9A376DD66}"/>
              </a:ext>
            </a:extLst>
          </p:cNvPr>
          <p:cNvPicPr>
            <a:picLocks noChangeAspect="1"/>
          </p:cNvPicPr>
          <p:nvPr/>
        </p:nvPicPr>
        <p:blipFill>
          <a:blip r:embed="rId3"/>
          <a:stretch>
            <a:fillRect/>
          </a:stretch>
        </p:blipFill>
        <p:spPr>
          <a:xfrm>
            <a:off x="4762" y="12700"/>
            <a:ext cx="9139238" cy="5143500"/>
          </a:xfrm>
          <a:prstGeom prst="rect">
            <a:avLst/>
          </a:prstGeom>
        </p:spPr>
      </p:pic>
      <p:sp>
        <p:nvSpPr>
          <p:cNvPr id="6" name="Rectangle 5">
            <a:extLst>
              <a:ext uri="{FF2B5EF4-FFF2-40B4-BE49-F238E27FC236}">
                <a16:creationId xmlns:a16="http://schemas.microsoft.com/office/drawing/2014/main" id="{8836000E-37DC-4930-A1D8-E02757BB3997}"/>
              </a:ext>
            </a:extLst>
          </p:cNvPr>
          <p:cNvSpPr/>
          <p:nvPr/>
        </p:nvSpPr>
        <p:spPr>
          <a:xfrm>
            <a:off x="-45726" y="179388"/>
            <a:ext cx="9235450" cy="5601533"/>
          </a:xfrm>
          <a:prstGeom prst="rect">
            <a:avLst/>
          </a:prstGeom>
        </p:spPr>
        <p:txBody>
          <a:bodyPr wrap="square">
            <a:spAutoFit/>
          </a:bodyPr>
          <a:lstStyle/>
          <a:p>
            <a:pPr algn="ctr"/>
            <a:r>
              <a:rPr lang="en-US" sz="7200" i="1" dirty="0"/>
              <a:t>Luke 15:11-24</a:t>
            </a:r>
          </a:p>
          <a:p>
            <a:pPr algn="ctr"/>
            <a:endParaRPr lang="en-US" sz="2800" i="1" dirty="0"/>
          </a:p>
          <a:p>
            <a:pPr algn="ctr"/>
            <a:endParaRPr lang="en-US" sz="4800" dirty="0"/>
          </a:p>
          <a:p>
            <a:pPr algn="ctr"/>
            <a:r>
              <a:rPr lang="en-US" sz="4800" dirty="0"/>
              <a:t>    </a:t>
            </a:r>
          </a:p>
          <a:p>
            <a:pPr algn="ctr"/>
            <a:endParaRPr lang="en-US" sz="5400" dirty="0"/>
          </a:p>
          <a:p>
            <a:pPr algn="ctr"/>
            <a:r>
              <a:rPr lang="en-US" sz="5400" dirty="0"/>
              <a:t>                    The Prodigal Son</a:t>
            </a:r>
            <a:br>
              <a:rPr lang="en-US" sz="5400" dirty="0"/>
            </a:br>
            <a:endParaRPr lang="en-US" sz="5400" dirty="0"/>
          </a:p>
        </p:txBody>
      </p:sp>
    </p:spTree>
    <p:extLst>
      <p:ext uri="{BB962C8B-B14F-4D97-AF65-F5344CB8AC3E}">
        <p14:creationId xmlns:p14="http://schemas.microsoft.com/office/powerpoint/2010/main" val="2419955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A3C04-2752-42C6-B742-74B6F49C87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7B27D01-CF47-4E68-8995-55384335A86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186A706-C232-4634-86FB-16A5131AE935}"/>
              </a:ext>
            </a:extLst>
          </p:cNvPr>
          <p:cNvPicPr>
            <a:picLocks noChangeAspect="1"/>
          </p:cNvPicPr>
          <p:nvPr/>
        </p:nvPicPr>
        <p:blipFill>
          <a:blip r:embed="rId2"/>
          <a:stretch>
            <a:fillRect/>
          </a:stretch>
        </p:blipFill>
        <p:spPr>
          <a:xfrm>
            <a:off x="0" y="4762"/>
            <a:ext cx="9144000" cy="5133975"/>
          </a:xfrm>
          <a:prstGeom prst="rect">
            <a:avLst/>
          </a:prstGeom>
        </p:spPr>
      </p:pic>
    </p:spTree>
    <p:extLst>
      <p:ext uri="{BB962C8B-B14F-4D97-AF65-F5344CB8AC3E}">
        <p14:creationId xmlns:p14="http://schemas.microsoft.com/office/powerpoint/2010/main" val="3799008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2709A-5442-442B-B278-A45C2521C793}"/>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2D104BAA-0576-4DA5-995C-D3922ED84C8B}"/>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261F653B-B7D5-4CA7-B079-ED611C3BDE5C}"/>
              </a:ext>
            </a:extLst>
          </p:cNvPr>
          <p:cNvPicPr>
            <a:picLocks noChangeAspect="1"/>
          </p:cNvPicPr>
          <p:nvPr/>
        </p:nvPicPr>
        <p:blipFill>
          <a:blip r:embed="rId3"/>
          <a:stretch>
            <a:fillRect/>
          </a:stretch>
        </p:blipFill>
        <p:spPr>
          <a:xfrm>
            <a:off x="0" y="16107"/>
            <a:ext cx="9144000" cy="5111286"/>
          </a:xfrm>
          <a:prstGeom prst="rect">
            <a:avLst/>
          </a:prstGeom>
        </p:spPr>
      </p:pic>
    </p:spTree>
    <p:extLst>
      <p:ext uri="{BB962C8B-B14F-4D97-AF65-F5344CB8AC3E}">
        <p14:creationId xmlns:p14="http://schemas.microsoft.com/office/powerpoint/2010/main" val="2016793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52" y="-38636"/>
            <a:ext cx="9165198" cy="5143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Rectangle 3"/>
          <p:cNvSpPr/>
          <p:nvPr/>
        </p:nvSpPr>
        <p:spPr>
          <a:xfrm>
            <a:off x="0" y="438150"/>
            <a:ext cx="9235450" cy="5186035"/>
          </a:xfrm>
          <a:prstGeom prst="rect">
            <a:avLst/>
          </a:prstGeom>
        </p:spPr>
        <p:txBody>
          <a:bodyPr wrap="square">
            <a:spAutoFit/>
          </a:bodyPr>
          <a:lstStyle/>
          <a:p>
            <a:pPr algn="ctr"/>
            <a:r>
              <a:rPr lang="en-US" sz="6600" i="1" dirty="0"/>
              <a:t>Luke 15:24</a:t>
            </a:r>
          </a:p>
          <a:p>
            <a:pPr algn="ctr"/>
            <a:r>
              <a:rPr lang="en-US" sz="5400" dirty="0"/>
              <a:t> </a:t>
            </a:r>
            <a:r>
              <a:rPr lang="en-US" sz="4800" dirty="0"/>
              <a:t>For this son of mine </a:t>
            </a:r>
            <a:r>
              <a:rPr lang="en-US" sz="4800" u="sng" dirty="0"/>
              <a:t>was dead </a:t>
            </a:r>
            <a:r>
              <a:rPr lang="en-US" sz="4800" dirty="0"/>
              <a:t>and is </a:t>
            </a:r>
            <a:r>
              <a:rPr lang="en-US" sz="4800" u="sng" dirty="0"/>
              <a:t>alive again</a:t>
            </a:r>
            <a:r>
              <a:rPr lang="en-US" sz="4800" dirty="0"/>
              <a:t>; he was lost and is found.’ So they began to celebrate.</a:t>
            </a:r>
            <a:br>
              <a:rPr lang="en-US" sz="11500" dirty="0"/>
            </a:br>
            <a:endParaRPr lang="en-US" sz="11500" dirty="0"/>
          </a:p>
        </p:txBody>
      </p:sp>
    </p:spTree>
    <p:extLst>
      <p:ext uri="{BB962C8B-B14F-4D97-AF65-F5344CB8AC3E}">
        <p14:creationId xmlns:p14="http://schemas.microsoft.com/office/powerpoint/2010/main" val="3933957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57BF1-F2C3-4D80-B989-9AAD23B209E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6BF7B61-7620-4422-9C68-800DA6E97F5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751E219-1EE5-4DF2-8E02-FF8D953B85CC}"/>
              </a:ext>
            </a:extLst>
          </p:cNvPr>
          <p:cNvPicPr>
            <a:picLocks noChangeAspect="1"/>
          </p:cNvPicPr>
          <p:nvPr/>
        </p:nvPicPr>
        <p:blipFill>
          <a:blip r:embed="rId2"/>
          <a:stretch>
            <a:fillRect/>
          </a:stretch>
        </p:blipFill>
        <p:spPr>
          <a:xfrm>
            <a:off x="2381" y="0"/>
            <a:ext cx="9139238" cy="5143500"/>
          </a:xfrm>
          <a:prstGeom prst="rect">
            <a:avLst/>
          </a:prstGeom>
        </p:spPr>
      </p:pic>
      <p:sp>
        <p:nvSpPr>
          <p:cNvPr id="5" name="Oval 4">
            <a:extLst>
              <a:ext uri="{FF2B5EF4-FFF2-40B4-BE49-F238E27FC236}">
                <a16:creationId xmlns:a16="http://schemas.microsoft.com/office/drawing/2014/main" id="{50D7C2BA-A1D6-4A6E-B26A-FA48DAF4ABD3}"/>
              </a:ext>
            </a:extLst>
          </p:cNvPr>
          <p:cNvSpPr/>
          <p:nvPr/>
        </p:nvSpPr>
        <p:spPr>
          <a:xfrm>
            <a:off x="5715000" y="3790950"/>
            <a:ext cx="1371600" cy="940595"/>
          </a:xfrm>
          <a:prstGeom prst="ellipse">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35851FE-8C3F-4B59-93B3-64B64387BEAE}"/>
              </a:ext>
            </a:extLst>
          </p:cNvPr>
          <p:cNvSpPr/>
          <p:nvPr/>
        </p:nvSpPr>
        <p:spPr>
          <a:xfrm>
            <a:off x="5651500" y="4349750"/>
            <a:ext cx="1511300" cy="38179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62057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3039C-B217-4642-A34B-14B954C131D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9650ECD-6A01-4E21-9201-681053F7BF4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FAD03FF-B351-4202-B9EC-742DBAA8E803}"/>
              </a:ext>
            </a:extLst>
          </p:cNvPr>
          <p:cNvPicPr>
            <a:picLocks noChangeAspect="1"/>
          </p:cNvPicPr>
          <p:nvPr/>
        </p:nvPicPr>
        <p:blipFill>
          <a:blip r:embed="rId2"/>
          <a:stretch>
            <a:fillRect/>
          </a:stretch>
        </p:blipFill>
        <p:spPr>
          <a:xfrm>
            <a:off x="0" y="2381"/>
            <a:ext cx="9144000" cy="5138737"/>
          </a:xfrm>
          <a:prstGeom prst="rect">
            <a:avLst/>
          </a:prstGeom>
        </p:spPr>
      </p:pic>
    </p:spTree>
    <p:extLst>
      <p:ext uri="{BB962C8B-B14F-4D97-AF65-F5344CB8AC3E}">
        <p14:creationId xmlns:p14="http://schemas.microsoft.com/office/powerpoint/2010/main" val="343319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52" y="-38636"/>
            <a:ext cx="9165198" cy="5143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Rectangle 3"/>
          <p:cNvSpPr/>
          <p:nvPr/>
        </p:nvSpPr>
        <p:spPr>
          <a:xfrm>
            <a:off x="0" y="438150"/>
            <a:ext cx="9235450" cy="6017032"/>
          </a:xfrm>
          <a:prstGeom prst="rect">
            <a:avLst/>
          </a:prstGeom>
        </p:spPr>
        <p:txBody>
          <a:bodyPr wrap="square">
            <a:spAutoFit/>
          </a:bodyPr>
          <a:lstStyle/>
          <a:p>
            <a:pPr algn="ctr"/>
            <a:r>
              <a:rPr lang="en-US" sz="6600" i="1" dirty="0"/>
              <a:t>2 Corinthians 5:17 (ESV)</a:t>
            </a:r>
          </a:p>
          <a:p>
            <a:endParaRPr lang="en-US" b="1" baseline="30000" dirty="0"/>
          </a:p>
          <a:p>
            <a:r>
              <a:rPr lang="en-US" sz="4800" dirty="0"/>
              <a:t>Therefore, if anyone is in Christ, he is a new creation.</a:t>
            </a:r>
            <a:r>
              <a:rPr lang="en-US" sz="4800" baseline="30000" dirty="0"/>
              <a:t> </a:t>
            </a:r>
            <a:r>
              <a:rPr lang="en-US" sz="4800" dirty="0"/>
              <a:t>The old has passed away; behold, the new has come.</a:t>
            </a:r>
            <a:br>
              <a:rPr lang="en-US" sz="11500" dirty="0"/>
            </a:br>
            <a:endParaRPr lang="en-US" sz="11500" dirty="0"/>
          </a:p>
        </p:txBody>
      </p:sp>
    </p:spTree>
    <p:extLst>
      <p:ext uri="{BB962C8B-B14F-4D97-AF65-F5344CB8AC3E}">
        <p14:creationId xmlns:p14="http://schemas.microsoft.com/office/powerpoint/2010/main" val="4284411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4886E-1E88-4DC1-9557-3F038C82C45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D1EB8A16-6054-4A7D-8BCE-830D831A9FA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F4193FA-F07A-4F52-86F7-9BA6372081E4}"/>
              </a:ext>
            </a:extLst>
          </p:cNvPr>
          <p:cNvPicPr>
            <a:picLocks noChangeAspect="1"/>
          </p:cNvPicPr>
          <p:nvPr/>
        </p:nvPicPr>
        <p:blipFill>
          <a:blip r:embed="rId2"/>
          <a:stretch>
            <a:fillRect/>
          </a:stretch>
        </p:blipFill>
        <p:spPr>
          <a:xfrm>
            <a:off x="0" y="6562"/>
            <a:ext cx="9144000" cy="5130376"/>
          </a:xfrm>
          <a:prstGeom prst="rect">
            <a:avLst/>
          </a:prstGeom>
        </p:spPr>
      </p:pic>
      <p:sp>
        <p:nvSpPr>
          <p:cNvPr id="5" name="TextBox 4">
            <a:extLst>
              <a:ext uri="{FF2B5EF4-FFF2-40B4-BE49-F238E27FC236}">
                <a16:creationId xmlns:a16="http://schemas.microsoft.com/office/drawing/2014/main" id="{22275EFC-C842-4B5A-80E9-9F9A667665E3}"/>
              </a:ext>
            </a:extLst>
          </p:cNvPr>
          <p:cNvSpPr txBox="1"/>
          <p:nvPr/>
        </p:nvSpPr>
        <p:spPr>
          <a:xfrm>
            <a:off x="6934200" y="2684273"/>
            <a:ext cx="1524000" cy="1815882"/>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dirty="0"/>
              <a:t>Page 33</a:t>
            </a:r>
          </a:p>
          <a:p>
            <a:pPr algn="ctr"/>
            <a:r>
              <a:rPr lang="en-US" sz="2800" dirty="0"/>
              <a:t>&amp;</a:t>
            </a:r>
          </a:p>
          <a:p>
            <a:pPr algn="ctr"/>
            <a:r>
              <a:rPr lang="en-US" sz="2800" dirty="0"/>
              <a:t>In The FIC App</a:t>
            </a:r>
          </a:p>
        </p:txBody>
      </p:sp>
    </p:spTree>
    <p:extLst>
      <p:ext uri="{BB962C8B-B14F-4D97-AF65-F5344CB8AC3E}">
        <p14:creationId xmlns:p14="http://schemas.microsoft.com/office/powerpoint/2010/main" val="4222251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54F1B-AAEB-462C-8360-458651D4099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E158319-2F4C-4A5F-9F92-FC55D2FF801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3630FF4-8D73-4FD0-B8C7-F8B7F99C3DFD}"/>
              </a:ext>
            </a:extLst>
          </p:cNvPr>
          <p:cNvPicPr>
            <a:picLocks noChangeAspect="1"/>
          </p:cNvPicPr>
          <p:nvPr/>
        </p:nvPicPr>
        <p:blipFill>
          <a:blip r:embed="rId2"/>
          <a:stretch>
            <a:fillRect/>
          </a:stretch>
        </p:blipFill>
        <p:spPr>
          <a:xfrm>
            <a:off x="0" y="6562"/>
            <a:ext cx="9144000" cy="5130376"/>
          </a:xfrm>
          <a:prstGeom prst="rect">
            <a:avLst/>
          </a:prstGeom>
        </p:spPr>
      </p:pic>
    </p:spTree>
    <p:extLst>
      <p:ext uri="{BB962C8B-B14F-4D97-AF65-F5344CB8AC3E}">
        <p14:creationId xmlns:p14="http://schemas.microsoft.com/office/powerpoint/2010/main" val="191365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64A77-0C01-4BE9-A8FE-D1845F0D90B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25351C8-84C8-48AF-89E9-9576B69B782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D6B59EE-8C68-464D-A2F9-D487F65D685A}"/>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016789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1FDF2-2C21-47B6-BF4B-90FA4D2EB25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872E629-BB32-4A45-B0E0-7CD42F19F8D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17B9857-BD99-42A8-9129-28F47EC24376}"/>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92853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49304-9099-460F-A44F-7E96405F416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60EB3A2-2872-4B98-9ED3-71B6DB1C19C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B81A9DA-9039-401A-A893-BC46D55109FB}"/>
              </a:ext>
            </a:extLst>
          </p:cNvPr>
          <p:cNvPicPr>
            <a:picLocks noChangeAspect="1"/>
          </p:cNvPicPr>
          <p:nvPr/>
        </p:nvPicPr>
        <p:blipFill>
          <a:blip r:embed="rId2"/>
          <a:stretch>
            <a:fillRect/>
          </a:stretch>
        </p:blipFill>
        <p:spPr>
          <a:xfrm>
            <a:off x="0" y="2085"/>
            <a:ext cx="9144000" cy="5139329"/>
          </a:xfrm>
          <a:prstGeom prst="rect">
            <a:avLst/>
          </a:prstGeom>
        </p:spPr>
      </p:pic>
    </p:spTree>
    <p:extLst>
      <p:ext uri="{BB962C8B-B14F-4D97-AF65-F5344CB8AC3E}">
        <p14:creationId xmlns:p14="http://schemas.microsoft.com/office/powerpoint/2010/main" val="953323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F321A-664D-4634-B89E-B6B802F735D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D5D823F-DE3B-4773-8F03-0F0C2186BFE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1B1057C1-B87B-4795-B255-7D4880136AF4}"/>
              </a:ext>
            </a:extLst>
          </p:cNvPr>
          <p:cNvPicPr>
            <a:picLocks noChangeAspect="1"/>
          </p:cNvPicPr>
          <p:nvPr/>
        </p:nvPicPr>
        <p:blipFill>
          <a:blip r:embed="rId2"/>
          <a:stretch>
            <a:fillRect/>
          </a:stretch>
        </p:blipFill>
        <p:spPr>
          <a:xfrm>
            <a:off x="0" y="6562"/>
            <a:ext cx="9144000" cy="5130376"/>
          </a:xfrm>
          <a:prstGeom prst="rect">
            <a:avLst/>
          </a:prstGeom>
        </p:spPr>
      </p:pic>
    </p:spTree>
    <p:extLst>
      <p:ext uri="{BB962C8B-B14F-4D97-AF65-F5344CB8AC3E}">
        <p14:creationId xmlns:p14="http://schemas.microsoft.com/office/powerpoint/2010/main" val="1155890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42B68-83F9-4962-BBD1-A743586FB0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279E01E-DCF9-4735-A6D4-6624F5D3C79E}"/>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A457793E-F812-4520-89BC-D44FEEE3822D}"/>
              </a:ext>
            </a:extLst>
          </p:cNvPr>
          <p:cNvPicPr>
            <a:picLocks noChangeAspect="1"/>
          </p:cNvPicPr>
          <p:nvPr/>
        </p:nvPicPr>
        <p:blipFill>
          <a:blip r:embed="rId2"/>
          <a:stretch>
            <a:fillRect/>
          </a:stretch>
        </p:blipFill>
        <p:spPr>
          <a:xfrm>
            <a:off x="0" y="7143"/>
            <a:ext cx="9144000" cy="5129213"/>
          </a:xfrm>
          <a:prstGeom prst="rect">
            <a:avLst/>
          </a:prstGeom>
        </p:spPr>
      </p:pic>
    </p:spTree>
    <p:extLst>
      <p:ext uri="{BB962C8B-B14F-4D97-AF65-F5344CB8AC3E}">
        <p14:creationId xmlns:p14="http://schemas.microsoft.com/office/powerpoint/2010/main" val="69337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68DD2-61F3-4A29-BA18-AF466135DCD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CEA6DA6-1408-46FB-A8D3-08A808A1477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9BE9A2D-898F-43B8-823D-23804F1AA321}"/>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785737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1FF4F-CBBA-4B45-9C2E-C39CBF34C69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29E54FC-A4B9-4BDF-8923-76D3F29CC8B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19B8F18-DF04-481C-AB3C-4E1F7600EEA1}"/>
              </a:ext>
            </a:extLst>
          </p:cNvPr>
          <p:cNvPicPr>
            <a:picLocks noChangeAspect="1"/>
          </p:cNvPicPr>
          <p:nvPr/>
        </p:nvPicPr>
        <p:blipFill>
          <a:blip r:embed="rId2"/>
          <a:stretch>
            <a:fillRect/>
          </a:stretch>
        </p:blipFill>
        <p:spPr>
          <a:xfrm>
            <a:off x="2381" y="0"/>
            <a:ext cx="9139238" cy="5143500"/>
          </a:xfrm>
          <a:prstGeom prst="rect">
            <a:avLst/>
          </a:prstGeom>
        </p:spPr>
      </p:pic>
    </p:spTree>
    <p:extLst>
      <p:ext uri="{BB962C8B-B14F-4D97-AF65-F5344CB8AC3E}">
        <p14:creationId xmlns:p14="http://schemas.microsoft.com/office/powerpoint/2010/main" val="2777510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14298" y="-44769"/>
            <a:ext cx="9067801" cy="5334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n-US" sz="2800" b="1" dirty="0"/>
              <a:t> Pause for Thought</a:t>
            </a:r>
            <a:endParaRPr lang="en-US" sz="3600" b="1" dirty="0"/>
          </a:p>
        </p:txBody>
      </p:sp>
      <p:sp>
        <p:nvSpPr>
          <p:cNvPr id="5" name="TextBox 4"/>
          <p:cNvSpPr txBox="1"/>
          <p:nvPr/>
        </p:nvSpPr>
        <p:spPr>
          <a:xfrm>
            <a:off x="6858000" y="4588530"/>
            <a:ext cx="1905000" cy="523220"/>
          </a:xfrm>
          <a:prstGeom prst="rect">
            <a:avLst/>
          </a:prstGeom>
          <a:noFill/>
        </p:spPr>
        <p:txBody>
          <a:bodyPr wrap="square" rtlCol="0">
            <a:spAutoFit/>
          </a:bodyPr>
          <a:lstStyle/>
          <a:p>
            <a:pPr algn="ctr"/>
            <a:r>
              <a:rPr lang="en-US" sz="2800" dirty="0"/>
              <a:t>Page 30</a:t>
            </a:r>
          </a:p>
        </p:txBody>
      </p:sp>
      <p:pic>
        <p:nvPicPr>
          <p:cNvPr id="7" name="Picture 2">
            <a:extLst>
              <a:ext uri="{FF2B5EF4-FFF2-40B4-BE49-F238E27FC236}">
                <a16:creationId xmlns:a16="http://schemas.microsoft.com/office/drawing/2014/main" id="{9A8AC527-24EB-4B22-96F5-04533EC6B1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1424" y="1885950"/>
            <a:ext cx="4133547" cy="233298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extBox 1">
            <a:extLst>
              <a:ext uri="{FF2B5EF4-FFF2-40B4-BE49-F238E27FC236}">
                <a16:creationId xmlns:a16="http://schemas.microsoft.com/office/drawing/2014/main" id="{38AC65C8-7A23-47B8-8CF7-1CB5B1C921F2}"/>
              </a:ext>
            </a:extLst>
          </p:cNvPr>
          <p:cNvSpPr txBox="1"/>
          <p:nvPr/>
        </p:nvSpPr>
        <p:spPr>
          <a:xfrm>
            <a:off x="-76201" y="408194"/>
            <a:ext cx="9258300" cy="1323439"/>
          </a:xfrm>
          <a:prstGeom prst="rect">
            <a:avLst/>
          </a:prstGeom>
          <a:noFill/>
        </p:spPr>
        <p:txBody>
          <a:bodyPr wrap="square" rtlCol="0" anchor="t">
            <a:spAutoFit/>
          </a:bodyPr>
          <a:lstStyle/>
          <a:p>
            <a:pPr algn="ctr"/>
            <a:r>
              <a:rPr lang="en-US" sz="4000" dirty="0"/>
              <a:t>How might believing these statements change how we see ourselves?</a:t>
            </a:r>
            <a:endParaRPr lang="en-US" sz="4000" dirty="0">
              <a:cs typeface="Calibri"/>
            </a:endParaRPr>
          </a:p>
        </p:txBody>
      </p:sp>
    </p:spTree>
    <p:extLst>
      <p:ext uri="{BB962C8B-B14F-4D97-AF65-F5344CB8AC3E}">
        <p14:creationId xmlns:p14="http://schemas.microsoft.com/office/powerpoint/2010/main" val="57016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14298" y="-44769"/>
            <a:ext cx="9067801" cy="5334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n-US" sz="2800" b="1" dirty="0"/>
              <a:t> Pause for Thought</a:t>
            </a:r>
            <a:endParaRPr lang="en-US" sz="3600" b="1" dirty="0"/>
          </a:p>
        </p:txBody>
      </p:sp>
      <p:sp>
        <p:nvSpPr>
          <p:cNvPr id="5" name="TextBox 4"/>
          <p:cNvSpPr txBox="1"/>
          <p:nvPr/>
        </p:nvSpPr>
        <p:spPr>
          <a:xfrm>
            <a:off x="6858000" y="4588530"/>
            <a:ext cx="1905000" cy="523220"/>
          </a:xfrm>
          <a:prstGeom prst="rect">
            <a:avLst/>
          </a:prstGeom>
          <a:noFill/>
        </p:spPr>
        <p:txBody>
          <a:bodyPr wrap="square" rtlCol="0">
            <a:spAutoFit/>
          </a:bodyPr>
          <a:lstStyle/>
          <a:p>
            <a:pPr algn="ctr"/>
            <a:r>
              <a:rPr lang="en-US" sz="2800" dirty="0"/>
              <a:t>Page 30</a:t>
            </a:r>
          </a:p>
        </p:txBody>
      </p:sp>
      <p:sp>
        <p:nvSpPr>
          <p:cNvPr id="2" name="TextBox 1">
            <a:extLst>
              <a:ext uri="{FF2B5EF4-FFF2-40B4-BE49-F238E27FC236}">
                <a16:creationId xmlns:a16="http://schemas.microsoft.com/office/drawing/2014/main" id="{38AC65C8-7A23-47B8-8CF7-1CB5B1C921F2}"/>
              </a:ext>
            </a:extLst>
          </p:cNvPr>
          <p:cNvSpPr txBox="1"/>
          <p:nvPr/>
        </p:nvSpPr>
        <p:spPr>
          <a:xfrm>
            <a:off x="-64478" y="666750"/>
            <a:ext cx="9258300" cy="3477875"/>
          </a:xfrm>
          <a:prstGeom prst="rect">
            <a:avLst/>
          </a:prstGeom>
          <a:noFill/>
        </p:spPr>
        <p:txBody>
          <a:bodyPr wrap="square" rtlCol="0" anchor="t">
            <a:spAutoFit/>
          </a:bodyPr>
          <a:lstStyle/>
          <a:p>
            <a:pPr algn="ctr"/>
            <a:r>
              <a:rPr lang="en-US" sz="4400" dirty="0"/>
              <a:t>As a Christian, why is it important to see your primary identity as a </a:t>
            </a:r>
          </a:p>
          <a:p>
            <a:pPr algn="ctr"/>
            <a:r>
              <a:rPr lang="en-US" sz="4400" dirty="0"/>
              <a:t>“Saint who sometimes sins” </a:t>
            </a:r>
          </a:p>
          <a:p>
            <a:pPr algn="ctr"/>
            <a:r>
              <a:rPr lang="en-US" sz="4400" dirty="0"/>
              <a:t>rather than a </a:t>
            </a:r>
          </a:p>
          <a:p>
            <a:pPr algn="ctr"/>
            <a:r>
              <a:rPr lang="en-US" sz="4400" dirty="0"/>
              <a:t>“No good, rotten sinner”?</a:t>
            </a:r>
            <a:endParaRPr lang="en-US" sz="4400" dirty="0">
              <a:cs typeface="Calibri"/>
            </a:endParaRPr>
          </a:p>
        </p:txBody>
      </p:sp>
    </p:spTree>
    <p:extLst>
      <p:ext uri="{BB962C8B-B14F-4D97-AF65-F5344CB8AC3E}">
        <p14:creationId xmlns:p14="http://schemas.microsoft.com/office/powerpoint/2010/main" val="1184499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52" y="-38636"/>
            <a:ext cx="9165198" cy="5143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Rectangle 3"/>
          <p:cNvSpPr/>
          <p:nvPr/>
        </p:nvSpPr>
        <p:spPr>
          <a:xfrm>
            <a:off x="-45725" y="256843"/>
            <a:ext cx="9235450" cy="6001643"/>
          </a:xfrm>
          <a:prstGeom prst="rect">
            <a:avLst/>
          </a:prstGeom>
        </p:spPr>
        <p:txBody>
          <a:bodyPr wrap="square" anchor="t">
            <a:spAutoFit/>
          </a:bodyPr>
          <a:lstStyle/>
          <a:p>
            <a:pPr algn="ctr"/>
            <a:r>
              <a:rPr lang="en-US" sz="4800" i="1" dirty="0"/>
              <a:t>Christian growth does not happen first by behaving better, but by believing better. When our focus becomes overcoming our sin instead of looking to our Savior, we start to losing our battles.</a:t>
            </a:r>
            <a:br>
              <a:rPr lang="en-US" sz="4800" i="1" dirty="0">
                <a:cs typeface="Calibri"/>
              </a:rPr>
            </a:br>
            <a:endParaRPr lang="en-US" sz="9600" dirty="0"/>
          </a:p>
        </p:txBody>
      </p:sp>
    </p:spTree>
    <p:extLst>
      <p:ext uri="{BB962C8B-B14F-4D97-AF65-F5344CB8AC3E}">
        <p14:creationId xmlns:p14="http://schemas.microsoft.com/office/powerpoint/2010/main" val="1269737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14298" y="-44769"/>
            <a:ext cx="9067801" cy="5334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n-US" sz="2800" b="1" dirty="0"/>
              <a:t> Pause for Thought</a:t>
            </a:r>
            <a:endParaRPr lang="en-US" sz="3600" b="1" dirty="0"/>
          </a:p>
        </p:txBody>
      </p:sp>
      <p:sp>
        <p:nvSpPr>
          <p:cNvPr id="2" name="TextBox 1">
            <a:extLst>
              <a:ext uri="{FF2B5EF4-FFF2-40B4-BE49-F238E27FC236}">
                <a16:creationId xmlns:a16="http://schemas.microsoft.com/office/drawing/2014/main" id="{38AC65C8-7A23-47B8-8CF7-1CB5B1C921F2}"/>
              </a:ext>
            </a:extLst>
          </p:cNvPr>
          <p:cNvSpPr txBox="1"/>
          <p:nvPr/>
        </p:nvSpPr>
        <p:spPr>
          <a:xfrm>
            <a:off x="76200" y="742950"/>
            <a:ext cx="9067800" cy="3785652"/>
          </a:xfrm>
          <a:prstGeom prst="rect">
            <a:avLst/>
          </a:prstGeom>
          <a:noFill/>
        </p:spPr>
        <p:txBody>
          <a:bodyPr wrap="square" rtlCol="0" anchor="t">
            <a:spAutoFit/>
          </a:bodyPr>
          <a:lstStyle/>
          <a:p>
            <a:pPr algn="ctr"/>
            <a:r>
              <a:rPr lang="en-US" sz="6000" dirty="0"/>
              <a:t>The fact that we can still sin, often causes us to have serious doubts about our new identity in Christ.</a:t>
            </a:r>
            <a:endParaRPr lang="en-US" sz="6000" dirty="0">
              <a:cs typeface="Calibri"/>
            </a:endParaRPr>
          </a:p>
        </p:txBody>
      </p:sp>
    </p:spTree>
    <p:extLst>
      <p:ext uri="{BB962C8B-B14F-4D97-AF65-F5344CB8AC3E}">
        <p14:creationId xmlns:p14="http://schemas.microsoft.com/office/powerpoint/2010/main" val="2346396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14298" y="-44769"/>
            <a:ext cx="9067801" cy="5334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n-US" sz="2800" b="1" dirty="0"/>
              <a:t> Pause for Thought</a:t>
            </a:r>
            <a:endParaRPr lang="en-US" sz="3600" b="1" dirty="0"/>
          </a:p>
        </p:txBody>
      </p:sp>
      <p:sp>
        <p:nvSpPr>
          <p:cNvPr id="2" name="TextBox 1">
            <a:extLst>
              <a:ext uri="{FF2B5EF4-FFF2-40B4-BE49-F238E27FC236}">
                <a16:creationId xmlns:a16="http://schemas.microsoft.com/office/drawing/2014/main" id="{38AC65C8-7A23-47B8-8CF7-1CB5B1C921F2}"/>
              </a:ext>
            </a:extLst>
          </p:cNvPr>
          <p:cNvSpPr txBox="1"/>
          <p:nvPr/>
        </p:nvSpPr>
        <p:spPr>
          <a:xfrm>
            <a:off x="88898" y="895350"/>
            <a:ext cx="9067800" cy="2862322"/>
          </a:xfrm>
          <a:prstGeom prst="rect">
            <a:avLst/>
          </a:prstGeom>
          <a:noFill/>
        </p:spPr>
        <p:txBody>
          <a:bodyPr wrap="square" rtlCol="0" anchor="t">
            <a:spAutoFit/>
          </a:bodyPr>
          <a:lstStyle/>
          <a:p>
            <a:pPr algn="ctr"/>
            <a:r>
              <a:rPr lang="en-US" sz="6000" dirty="0"/>
              <a:t>So what changes in my relationship with God, when </a:t>
            </a:r>
            <a:r>
              <a:rPr lang="en-US" sz="6000"/>
              <a:t>I, as </a:t>
            </a:r>
            <a:r>
              <a:rPr lang="en-US" sz="6000" dirty="0"/>
              <a:t>a child of God</a:t>
            </a:r>
            <a:r>
              <a:rPr lang="en-US" sz="6000"/>
              <a:t>, sin</a:t>
            </a:r>
            <a:r>
              <a:rPr lang="en-US" sz="6000" dirty="0"/>
              <a:t>?</a:t>
            </a:r>
            <a:endParaRPr lang="en-US" sz="6000" dirty="0">
              <a:cs typeface="Calibri"/>
            </a:endParaRPr>
          </a:p>
        </p:txBody>
      </p:sp>
    </p:spTree>
    <p:extLst>
      <p:ext uri="{BB962C8B-B14F-4D97-AF65-F5344CB8AC3E}">
        <p14:creationId xmlns:p14="http://schemas.microsoft.com/office/powerpoint/2010/main" val="2500836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14298" y="-44769"/>
            <a:ext cx="9067801" cy="5334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n-US" sz="2800" b="1" dirty="0"/>
              <a:t> Pause for Thought</a:t>
            </a:r>
            <a:endParaRPr lang="en-US" sz="3600" b="1" dirty="0"/>
          </a:p>
        </p:txBody>
      </p:sp>
      <p:sp>
        <p:nvSpPr>
          <p:cNvPr id="2" name="TextBox 1">
            <a:extLst>
              <a:ext uri="{FF2B5EF4-FFF2-40B4-BE49-F238E27FC236}">
                <a16:creationId xmlns:a16="http://schemas.microsoft.com/office/drawing/2014/main" id="{38AC65C8-7A23-47B8-8CF7-1CB5B1C921F2}"/>
              </a:ext>
            </a:extLst>
          </p:cNvPr>
          <p:cNvSpPr txBox="1"/>
          <p:nvPr/>
        </p:nvSpPr>
        <p:spPr>
          <a:xfrm>
            <a:off x="82549" y="1123950"/>
            <a:ext cx="9067800" cy="2215991"/>
          </a:xfrm>
          <a:prstGeom prst="rect">
            <a:avLst/>
          </a:prstGeom>
          <a:noFill/>
        </p:spPr>
        <p:txBody>
          <a:bodyPr wrap="square" rtlCol="0" anchor="t">
            <a:spAutoFit/>
          </a:bodyPr>
          <a:lstStyle/>
          <a:p>
            <a:pPr algn="ctr"/>
            <a:r>
              <a:rPr lang="en-US" sz="13800" dirty="0"/>
              <a:t>NOTHING!</a:t>
            </a:r>
            <a:endParaRPr lang="en-US" sz="13800" dirty="0">
              <a:cs typeface="Calibri"/>
            </a:endParaRPr>
          </a:p>
        </p:txBody>
      </p:sp>
    </p:spTree>
    <p:extLst>
      <p:ext uri="{BB962C8B-B14F-4D97-AF65-F5344CB8AC3E}">
        <p14:creationId xmlns:p14="http://schemas.microsoft.com/office/powerpoint/2010/main" val="96520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TextBox 3"/>
          <p:cNvSpPr txBox="1"/>
          <p:nvPr/>
        </p:nvSpPr>
        <p:spPr>
          <a:xfrm>
            <a:off x="1068324" y="2114550"/>
            <a:ext cx="7007352" cy="2308324"/>
          </a:xfrm>
          <a:prstGeom prst="rect">
            <a:avLst/>
          </a:prstGeom>
          <a:noFill/>
        </p:spPr>
        <p:txBody>
          <a:bodyPr wrap="square" rtlCol="0">
            <a:spAutoFit/>
          </a:bodyPr>
          <a:lstStyle/>
          <a:p>
            <a:pPr algn="ctr"/>
            <a:endParaRPr lang="en-US" sz="4800" dirty="0"/>
          </a:p>
          <a:p>
            <a:pPr algn="ctr"/>
            <a:r>
              <a:rPr lang="en-US" sz="4800" dirty="0"/>
              <a:t>Relationship = Connection (Position in Christ)</a:t>
            </a:r>
          </a:p>
        </p:txBody>
      </p:sp>
      <p:cxnSp>
        <p:nvCxnSpPr>
          <p:cNvPr id="6" name="Straight Connector 5"/>
          <p:cNvCxnSpPr/>
          <p:nvPr/>
        </p:nvCxnSpPr>
        <p:spPr>
          <a:xfrm>
            <a:off x="762000" y="2635250"/>
            <a:ext cx="75438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6501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TextBox 3"/>
          <p:cNvSpPr txBox="1"/>
          <p:nvPr/>
        </p:nvSpPr>
        <p:spPr>
          <a:xfrm>
            <a:off x="1066800" y="-31750"/>
            <a:ext cx="7007352" cy="4524315"/>
          </a:xfrm>
          <a:prstGeom prst="rect">
            <a:avLst/>
          </a:prstGeom>
          <a:noFill/>
        </p:spPr>
        <p:txBody>
          <a:bodyPr wrap="square" rtlCol="0">
            <a:spAutoFit/>
          </a:bodyPr>
          <a:lstStyle/>
          <a:p>
            <a:pPr algn="ctr"/>
            <a:endParaRPr lang="en-US" sz="4800" dirty="0"/>
          </a:p>
          <a:p>
            <a:pPr algn="ctr"/>
            <a:r>
              <a:rPr lang="en-US" sz="4800" dirty="0"/>
              <a:t>Fellowship = Intimacy</a:t>
            </a:r>
          </a:p>
          <a:p>
            <a:pPr algn="ctr"/>
            <a:r>
              <a:rPr lang="en-US" sz="4800" dirty="0"/>
              <a:t>(Progressive spiritual grow)</a:t>
            </a:r>
          </a:p>
          <a:p>
            <a:pPr algn="ctr"/>
            <a:endParaRPr lang="en-US" sz="4800" dirty="0"/>
          </a:p>
          <a:p>
            <a:pPr algn="ctr"/>
            <a:r>
              <a:rPr lang="en-US" sz="4800" dirty="0"/>
              <a:t>Relationship = Connection (Position in Christ)</a:t>
            </a:r>
          </a:p>
        </p:txBody>
      </p:sp>
      <p:cxnSp>
        <p:nvCxnSpPr>
          <p:cNvPr id="6" name="Straight Connector 5"/>
          <p:cNvCxnSpPr/>
          <p:nvPr/>
        </p:nvCxnSpPr>
        <p:spPr>
          <a:xfrm>
            <a:off x="762000" y="2635250"/>
            <a:ext cx="75438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1318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1187</TotalTime>
  <Words>1472</Words>
  <Application>Microsoft Office PowerPoint</Application>
  <PresentationFormat>On-screen Show (16:9)</PresentationFormat>
  <Paragraphs>191</Paragraphs>
  <Slides>39</Slides>
  <Notes>24</Notes>
  <HiddenSlides>1</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PowerPoint Presentation</vt:lpstr>
      <vt:lpstr>PowerPoint Presentation</vt:lpstr>
      <vt:lpstr>PowerPoint Presentation</vt:lpstr>
      <vt:lpstr>PowerPoint Presentation</vt:lpstr>
      <vt:lpstr>PowerPoint Presentation</vt:lpstr>
      <vt:lpstr>PowerPoint Presentation</vt:lpstr>
      <vt:lpstr> FREEDOM IN CHRIST                                                                       1 John 5:11-13</vt:lpstr>
      <vt:lpstr> FREEDOM IN CHRIST                                                                      </vt:lpstr>
      <vt:lpstr> FREEDOM IN CHRIST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TD</dc:creator>
  <cp:lastModifiedBy>Davis, Trenidy L.</cp:lastModifiedBy>
  <cp:revision>166</cp:revision>
  <dcterms:created xsi:type="dcterms:W3CDTF">2014-08-06T21:57:47Z</dcterms:created>
  <dcterms:modified xsi:type="dcterms:W3CDTF">2019-09-04T22:35:33Z</dcterms:modified>
</cp:coreProperties>
</file>