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28" r:id="rId2"/>
    <p:sldId id="338" r:id="rId3"/>
    <p:sldId id="450" r:id="rId4"/>
    <p:sldId id="340" r:id="rId5"/>
    <p:sldId id="280" r:id="rId6"/>
    <p:sldId id="268" r:id="rId7"/>
    <p:sldId id="341" r:id="rId8"/>
    <p:sldId id="342" r:id="rId9"/>
    <p:sldId id="327" r:id="rId10"/>
    <p:sldId id="447" r:id="rId11"/>
    <p:sldId id="448" r:id="rId12"/>
    <p:sldId id="302" r:id="rId13"/>
    <p:sldId id="449" r:id="rId14"/>
    <p:sldId id="307" r:id="rId15"/>
    <p:sldId id="308" r:id="rId16"/>
    <p:sldId id="296" r:id="rId17"/>
    <p:sldId id="297" r:id="rId18"/>
    <p:sldId id="344" r:id="rId19"/>
    <p:sldId id="446" r:id="rId20"/>
    <p:sldId id="316" r:id="rId21"/>
    <p:sldId id="452" r:id="rId22"/>
    <p:sldId id="343" r:id="rId23"/>
    <p:sldId id="345" r:id="rId24"/>
    <p:sldId id="347" r:id="rId25"/>
    <p:sldId id="451" r:id="rId26"/>
    <p:sldId id="349" r:id="rId27"/>
    <p:sldId id="399"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86636" autoAdjust="0"/>
  </p:normalViewPr>
  <p:slideViewPr>
    <p:cSldViewPr>
      <p:cViewPr varScale="1">
        <p:scale>
          <a:sx n="98" d="100"/>
          <a:sy n="98" d="100"/>
        </p:scale>
        <p:origin x="1022"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7F78C61A-B417-4B55-AFFE-A4BF9C9DAF3E}"/>
    <pc:docChg chg="modSld">
      <pc:chgData name="" userId="" providerId="" clId="Web-{7F78C61A-B417-4B55-AFFE-A4BF9C9DAF3E}" dt="2019-01-23T20:20:46.331" v="21" actId="20577"/>
      <pc:docMkLst>
        <pc:docMk/>
      </pc:docMkLst>
      <pc:sldChg chg="modSp">
        <pc:chgData name="" userId="" providerId="" clId="Web-{7F78C61A-B417-4B55-AFFE-A4BF9C9DAF3E}" dt="2019-01-23T20:20:46.331" v="20" actId="20577"/>
        <pc:sldMkLst>
          <pc:docMk/>
          <pc:sldMk cId="1287772457" sldId="291"/>
        </pc:sldMkLst>
        <pc:spChg chg="mod">
          <ac:chgData name="" userId="" providerId="" clId="Web-{7F78C61A-B417-4B55-AFFE-A4BF9C9DAF3E}" dt="2019-01-23T20:20:46.331" v="20" actId="20577"/>
          <ac:spMkLst>
            <pc:docMk/>
            <pc:sldMk cId="1287772457" sldId="291"/>
            <ac:spMk id="6" creationId="{00000000-0000-0000-0000-000000000000}"/>
          </ac:spMkLst>
        </pc:spChg>
      </pc:sldChg>
      <pc:sldChg chg="modSp">
        <pc:chgData name="" userId="" providerId="" clId="Web-{7F78C61A-B417-4B55-AFFE-A4BF9C9DAF3E}" dt="2019-01-23T20:19:54.220" v="2" actId="20577"/>
        <pc:sldMkLst>
          <pc:docMk/>
          <pc:sldMk cId="814158476" sldId="450"/>
        </pc:sldMkLst>
        <pc:spChg chg="mod">
          <ac:chgData name="" userId="" providerId="" clId="Web-{7F78C61A-B417-4B55-AFFE-A4BF9C9DAF3E}" dt="2019-01-23T20:19:54.220" v="2" actId="20577"/>
          <ac:spMkLst>
            <pc:docMk/>
            <pc:sldMk cId="814158476" sldId="450"/>
            <ac:spMk id="4" creationId="{575D47C1-E4F3-46CE-B129-83AD434D26A1}"/>
          </ac:spMkLst>
        </pc:spChg>
      </pc:sldChg>
    </pc:docChg>
  </pc:docChgLst>
  <pc:docChgLst>
    <pc:chgData name="Trenidy Davis" userId="5432308_tp_dropbox" providerId="OAuth2" clId="{F051F1A7-0828-1142-AA28-2635C8C1A30D}"/>
    <pc:docChg chg="custSel modSld">
      <pc:chgData name="Trenidy Davis" userId="5432308_tp_dropbox" providerId="OAuth2" clId="{F051F1A7-0828-1142-AA28-2635C8C1A30D}" dt="2019-01-23T23:19:51.600" v="206" actId="20577"/>
      <pc:docMkLst>
        <pc:docMk/>
      </pc:docMkLst>
      <pc:sldChg chg="modNotesTx">
        <pc:chgData name="Trenidy Davis" userId="5432308_tp_dropbox" providerId="OAuth2" clId="{F051F1A7-0828-1142-AA28-2635C8C1A30D}" dt="2019-01-23T23:18:08.762" v="153" actId="20577"/>
        <pc:sldMkLst>
          <pc:docMk/>
          <pc:sldMk cId="2238392323" sldId="268"/>
        </pc:sldMkLst>
      </pc:sldChg>
      <pc:sldChg chg="modNotesTx">
        <pc:chgData name="Trenidy Davis" userId="5432308_tp_dropbox" providerId="OAuth2" clId="{F051F1A7-0828-1142-AA28-2635C8C1A30D}" dt="2019-01-23T23:19:51.600" v="206" actId="20577"/>
        <pc:sldMkLst>
          <pc:docMk/>
          <pc:sldMk cId="2127142016" sldId="307"/>
        </pc:sldMkLst>
      </pc:sldChg>
      <pc:sldChg chg="modNotesTx">
        <pc:chgData name="Trenidy Davis" userId="5432308_tp_dropbox" providerId="OAuth2" clId="{F051F1A7-0828-1142-AA28-2635C8C1A30D}" dt="2019-01-23T23:17:34.288" v="120" actId="20577"/>
        <pc:sldMkLst>
          <pc:docMk/>
          <pc:sldMk cId="1094842850" sldId="3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E3AB6-E2D5-4BEF-B868-5BE817792B7A}" type="datetimeFigureOut">
              <a:rPr lang="en-US" smtClean="0"/>
              <a:t>2/6/2024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4E108F-E9A8-4AB7-B136-4EF6262005D1}" type="slidenum">
              <a:rPr lang="en-US" smtClean="0"/>
              <a:t>‹#›</a:t>
            </a:fld>
            <a:endParaRPr lang="en-US"/>
          </a:p>
        </p:txBody>
      </p:sp>
    </p:spTree>
    <p:extLst>
      <p:ext uri="{BB962C8B-B14F-4D97-AF65-F5344CB8AC3E}">
        <p14:creationId xmlns:p14="http://schemas.microsoft.com/office/powerpoint/2010/main" val="3811994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Ice Breaker: Introductions around the table</a:t>
            </a:r>
          </a:p>
          <a:p>
            <a:r>
              <a:rPr lang="en-US" dirty="0"/>
              <a:t>“Introduce yourself and tell a little bit about yourself”</a:t>
            </a:r>
          </a:p>
          <a:p>
            <a:r>
              <a:rPr lang="en-US" dirty="0"/>
              <a:t>What are some things we used to describe ourselves:  Work, Relationships, Hobbies – but those are all things we are apart of but not who we are.  Lets go back to Genesis to see what the Bible teaches about “Who we are?” </a:t>
            </a:r>
          </a:p>
          <a:p>
            <a:endParaRPr lang="en-US" dirty="0"/>
          </a:p>
          <a:p>
            <a:r>
              <a:rPr lang="en-US" dirty="0"/>
              <a:t>Really the frist part that we are going to cover tonight could be called. Identity Crisis.</a:t>
            </a:r>
          </a:p>
        </p:txBody>
      </p:sp>
      <p:sp>
        <p:nvSpPr>
          <p:cNvPr id="4" name="Slide Number Placeholder 3"/>
          <p:cNvSpPr>
            <a:spLocks noGrp="1"/>
          </p:cNvSpPr>
          <p:nvPr>
            <p:ph type="sldNum" sz="quarter" idx="10"/>
          </p:nvPr>
        </p:nvSpPr>
        <p:spPr/>
        <p:txBody>
          <a:bodyPr/>
          <a:lstStyle/>
          <a:p>
            <a:fld id="{CF4E108F-E9A8-4AB7-B136-4EF6262005D1}" type="slidenum">
              <a:rPr lang="en-US" smtClean="0"/>
              <a:t>1</a:t>
            </a:fld>
            <a:endParaRPr lang="en-US" dirty="0"/>
          </a:p>
        </p:txBody>
      </p:sp>
    </p:spTree>
    <p:extLst>
      <p:ext uri="{BB962C8B-B14F-4D97-AF65-F5344CB8AC3E}">
        <p14:creationId xmlns:p14="http://schemas.microsoft.com/office/powerpoint/2010/main" val="1483152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cause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3</a:t>
            </a:fld>
            <a:endParaRPr lang="en-US" dirty="0"/>
          </a:p>
        </p:txBody>
      </p:sp>
    </p:spTree>
    <p:extLst>
      <p:ext uri="{BB962C8B-B14F-4D97-AF65-F5344CB8AC3E}">
        <p14:creationId xmlns:p14="http://schemas.microsoft.com/office/powerpoint/2010/main" val="2581963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response to the Sadducees in Mark chapter 12 verses 26 through 27 and he says am  I not the God of Abraham I’m not the God of Abraham the God of Isaac in the God of Jacob he’s not the God of the dead bit of the living</a:t>
            </a:r>
          </a:p>
          <a:p>
            <a:endParaRPr lang="en-US" dirty="0"/>
          </a:p>
          <a:p>
            <a:r>
              <a:rPr lang="en-US" dirty="0"/>
              <a:t>Eternal living God who never dies….</a:t>
            </a:r>
          </a:p>
        </p:txBody>
      </p:sp>
      <p:sp>
        <p:nvSpPr>
          <p:cNvPr id="4" name="Slide Number Placeholder 3"/>
          <p:cNvSpPr>
            <a:spLocks noGrp="1"/>
          </p:cNvSpPr>
          <p:nvPr>
            <p:ph type="sldNum" sz="quarter" idx="5"/>
          </p:nvPr>
        </p:nvSpPr>
        <p:spPr/>
        <p:txBody>
          <a:bodyPr/>
          <a:lstStyle/>
          <a:p>
            <a:fld id="{CF4E108F-E9A8-4AB7-B136-4EF6262005D1}" type="slidenum">
              <a:rPr lang="en-US" smtClean="0"/>
              <a:t>4</a:t>
            </a:fld>
            <a:endParaRPr lang="en-US" dirty="0"/>
          </a:p>
        </p:txBody>
      </p:sp>
    </p:spTree>
    <p:extLst>
      <p:ext uri="{BB962C8B-B14F-4D97-AF65-F5344CB8AC3E}">
        <p14:creationId xmlns:p14="http://schemas.microsoft.com/office/powerpoint/2010/main" val="147317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Bearers</a:t>
            </a:r>
          </a:p>
        </p:txBody>
      </p:sp>
      <p:sp>
        <p:nvSpPr>
          <p:cNvPr id="4" name="Slide Number Placeholder 3"/>
          <p:cNvSpPr>
            <a:spLocks noGrp="1"/>
          </p:cNvSpPr>
          <p:nvPr>
            <p:ph type="sldNum" sz="quarter" idx="10"/>
          </p:nvPr>
        </p:nvSpPr>
        <p:spPr/>
        <p:txBody>
          <a:bodyPr/>
          <a:lstStyle/>
          <a:p>
            <a:fld id="{CF4E108F-E9A8-4AB7-B136-4EF6262005D1}" type="slidenum">
              <a:rPr lang="en-US" smtClean="0"/>
              <a:t>5</a:t>
            </a:fld>
            <a:endParaRPr lang="en-US" dirty="0"/>
          </a:p>
        </p:txBody>
      </p:sp>
    </p:spTree>
    <p:extLst>
      <p:ext uri="{BB962C8B-B14F-4D97-AF65-F5344CB8AC3E}">
        <p14:creationId xmlns:p14="http://schemas.microsoft.com/office/powerpoint/2010/main" val="598779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image bears is the highest virtue</a:t>
            </a:r>
          </a:p>
          <a:p>
            <a:r>
              <a:rPr lang="en-US" sz="1200" b="0" i="0" kern="1200" dirty="0">
                <a:solidFill>
                  <a:schemeClr val="tx1"/>
                </a:solidFill>
                <a:effectLst/>
                <a:latin typeface="+mn-lt"/>
                <a:ea typeface="+mn-ea"/>
                <a:cs typeface="+mn-cs"/>
              </a:rPr>
              <a:t>intelligence and creativity to the Adam and Eve</a:t>
            </a:r>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6</a:t>
            </a:fld>
            <a:endParaRPr lang="en-US" dirty="0"/>
          </a:p>
        </p:txBody>
      </p:sp>
    </p:spTree>
    <p:extLst>
      <p:ext uri="{BB962C8B-B14F-4D97-AF65-F5344CB8AC3E}">
        <p14:creationId xmlns:p14="http://schemas.microsoft.com/office/powerpoint/2010/main" val="3320436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think about it</a:t>
            </a:r>
            <a:r>
              <a:rPr lang="en-US" baseline="0" dirty="0"/>
              <a:t> Significance, Security and Acceptance are a part of what it means to have Life.  God didn’t just create us as biological creatures, but with mind, wills, and emotions and part of what it means to live means to have  Significance Security and Acceptance.</a:t>
            </a:r>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8</a:t>
            </a:fld>
            <a:endParaRPr lang="en-US" dirty="0"/>
          </a:p>
        </p:txBody>
      </p:sp>
    </p:spTree>
    <p:extLst>
      <p:ext uri="{BB962C8B-B14F-4D97-AF65-F5344CB8AC3E}">
        <p14:creationId xmlns:p14="http://schemas.microsoft.com/office/powerpoint/2010/main" val="2066142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9</a:t>
            </a:fld>
            <a:endParaRPr lang="en-US"/>
          </a:p>
        </p:txBody>
      </p:sp>
    </p:spTree>
    <p:extLst>
      <p:ext uri="{BB962C8B-B14F-4D97-AF65-F5344CB8AC3E}">
        <p14:creationId xmlns:p14="http://schemas.microsoft.com/office/powerpoint/2010/main" val="356467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10</a:t>
            </a:fld>
            <a:endParaRPr lang="en-US"/>
          </a:p>
        </p:txBody>
      </p:sp>
    </p:spTree>
    <p:extLst>
      <p:ext uri="{BB962C8B-B14F-4D97-AF65-F5344CB8AC3E}">
        <p14:creationId xmlns:p14="http://schemas.microsoft.com/office/powerpoint/2010/main" val="756267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11</a:t>
            </a:fld>
            <a:endParaRPr lang="en-US"/>
          </a:p>
        </p:txBody>
      </p:sp>
    </p:spTree>
    <p:extLst>
      <p:ext uri="{BB962C8B-B14F-4D97-AF65-F5344CB8AC3E}">
        <p14:creationId xmlns:p14="http://schemas.microsoft.com/office/powerpoint/2010/main" val="4158407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a:t>
            </a:r>
            <a:r>
              <a:rPr lang="en-US" baseline="0" dirty="0"/>
              <a:t> attempting to be God themselves.  The man and woman didn’t become like God at all…… they became less of themselves.</a:t>
            </a:r>
          </a:p>
          <a:p>
            <a:endParaRPr lang="en-US" baseline="0" dirty="0"/>
          </a:p>
          <a:p>
            <a:r>
              <a:rPr lang="en-US" baseline="0" dirty="0"/>
              <a:t>We are born less than we were created to be.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12</a:t>
            </a:fld>
            <a:endParaRPr lang="en-US"/>
          </a:p>
        </p:txBody>
      </p:sp>
    </p:spTree>
    <p:extLst>
      <p:ext uri="{BB962C8B-B14F-4D97-AF65-F5344CB8AC3E}">
        <p14:creationId xmlns:p14="http://schemas.microsoft.com/office/powerpoint/2010/main" val="1031173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 Elohim and LORD God is  </a:t>
            </a:r>
            <a:r>
              <a:rPr lang="en-US" dirty="0" err="1"/>
              <a:t>Jehvovah</a:t>
            </a:r>
            <a:r>
              <a:rPr lang="en-US" dirty="0"/>
              <a:t> Elohim.  Elohim expresses love in general toward all of creation, but to Adam and Eve he is said to be Jehovah God,   Expressing specific intimate love.  </a:t>
            </a:r>
          </a:p>
        </p:txBody>
      </p:sp>
      <p:sp>
        <p:nvSpPr>
          <p:cNvPr id="4" name="Slide Number Placeholder 3"/>
          <p:cNvSpPr>
            <a:spLocks noGrp="1"/>
          </p:cNvSpPr>
          <p:nvPr>
            <p:ph type="sldNum" sz="quarter" idx="5"/>
          </p:nvPr>
        </p:nvSpPr>
        <p:spPr/>
        <p:txBody>
          <a:bodyPr/>
          <a:lstStyle/>
          <a:p>
            <a:fld id="{CF4E108F-E9A8-4AB7-B136-4EF6262005D1}" type="slidenum">
              <a:rPr lang="en-US" smtClean="0"/>
              <a:t>13</a:t>
            </a:fld>
            <a:endParaRPr lang="en-US"/>
          </a:p>
        </p:txBody>
      </p:sp>
    </p:spTree>
    <p:extLst>
      <p:ext uri="{BB962C8B-B14F-4D97-AF65-F5344CB8AC3E}">
        <p14:creationId xmlns:p14="http://schemas.microsoft.com/office/powerpoint/2010/main" val="4238404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Educated beyond our heart's connectivity.</a:t>
            </a:r>
          </a:p>
          <a:p>
            <a:endParaRPr lang="en-US" dirty="0"/>
          </a:p>
          <a:p>
            <a:r>
              <a:rPr lang="en-US" dirty="0"/>
              <a:t>Covering and Hiding from God and each other.</a:t>
            </a:r>
          </a:p>
          <a:p>
            <a:r>
              <a:rPr lang="en-US" dirty="0"/>
              <a:t>Why the where are you?</a:t>
            </a:r>
          </a:p>
        </p:txBody>
      </p:sp>
      <p:sp>
        <p:nvSpPr>
          <p:cNvPr id="4" name="Slide Number Placeholder 3"/>
          <p:cNvSpPr>
            <a:spLocks noGrp="1"/>
          </p:cNvSpPr>
          <p:nvPr>
            <p:ph type="sldNum" sz="quarter" idx="5"/>
          </p:nvPr>
        </p:nvSpPr>
        <p:spPr/>
        <p:txBody>
          <a:bodyPr/>
          <a:lstStyle/>
          <a:p>
            <a:fld id="{CF4E108F-E9A8-4AB7-B136-4EF6262005D1}" type="slidenum">
              <a:rPr lang="en-US" smtClean="0"/>
              <a:t>14</a:t>
            </a:fld>
            <a:endParaRPr lang="en-US"/>
          </a:p>
        </p:txBody>
      </p:sp>
    </p:spTree>
    <p:extLst>
      <p:ext uri="{BB962C8B-B14F-4D97-AF65-F5344CB8AC3E}">
        <p14:creationId xmlns:p14="http://schemas.microsoft.com/office/powerpoint/2010/main" val="3292370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15</a:t>
            </a:fld>
            <a:endParaRPr lang="en-US"/>
          </a:p>
        </p:txBody>
      </p:sp>
    </p:spTree>
    <p:extLst>
      <p:ext uri="{BB962C8B-B14F-4D97-AF65-F5344CB8AC3E}">
        <p14:creationId xmlns:p14="http://schemas.microsoft.com/office/powerpoint/2010/main" val="2521884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a:t>
            </a:r>
            <a:r>
              <a:rPr lang="en-US" baseline="0" dirty="0"/>
              <a:t> attempting to be God themselves.  The man and woman didn’t become like God at all…… they became less of themselves.</a:t>
            </a:r>
          </a:p>
          <a:p>
            <a:r>
              <a:rPr lang="en-US" baseline="0" dirty="0"/>
              <a:t>We were born less than we were created to be.  This is why we need freedom.  Man still had his Soul/ He still had his Spirit, but it was no longer connected to God. </a:t>
            </a:r>
          </a:p>
          <a:p>
            <a:r>
              <a:rPr lang="en-US" baseline="0" dirty="0"/>
              <a:t>While man still bears the image of that connection to God, he is no longer connected to him.</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16</a:t>
            </a:fld>
            <a:endParaRPr lang="en-US" dirty="0"/>
          </a:p>
        </p:txBody>
      </p:sp>
    </p:spTree>
    <p:extLst>
      <p:ext uri="{BB962C8B-B14F-4D97-AF65-F5344CB8AC3E}">
        <p14:creationId xmlns:p14="http://schemas.microsoft.com/office/powerpoint/2010/main" val="1250847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died</a:t>
            </a:r>
            <a:r>
              <a:rPr lang="en-US" baseline="0" dirty="0"/>
              <a:t> first Spiritually and then eventually </a:t>
            </a:r>
            <a:r>
              <a:rPr lang="en-US" baseline="0" dirty="0" err="1"/>
              <a:t>Physcially</a:t>
            </a:r>
            <a:r>
              <a:rPr lang="en-US" baseline="0" dirty="0"/>
              <a:t>.</a:t>
            </a:r>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17</a:t>
            </a:fld>
            <a:endParaRPr lang="en-US"/>
          </a:p>
        </p:txBody>
      </p:sp>
    </p:spTree>
    <p:extLst>
      <p:ext uri="{BB962C8B-B14F-4D97-AF65-F5344CB8AC3E}">
        <p14:creationId xmlns:p14="http://schemas.microsoft.com/office/powerpoint/2010/main" val="154155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know information from the word of God and not KNOW the God of the word.</a:t>
            </a:r>
          </a:p>
          <a:p>
            <a:endParaRPr lang="en-US" dirty="0"/>
          </a:p>
          <a:p>
            <a:r>
              <a:rPr lang="en-US" dirty="0"/>
              <a:t>Bible knowledge can keep yourself and others fooled into thinking we KNOW him .</a:t>
            </a:r>
          </a:p>
        </p:txBody>
      </p:sp>
      <p:sp>
        <p:nvSpPr>
          <p:cNvPr id="4" name="Slide Number Placeholder 3"/>
          <p:cNvSpPr>
            <a:spLocks noGrp="1"/>
          </p:cNvSpPr>
          <p:nvPr>
            <p:ph type="sldNum" sz="quarter" idx="10"/>
          </p:nvPr>
        </p:nvSpPr>
        <p:spPr/>
        <p:txBody>
          <a:bodyPr/>
          <a:lstStyle/>
          <a:p>
            <a:fld id="{CF4E108F-E9A8-4AB7-B136-4EF6262005D1}" type="slidenum">
              <a:rPr lang="en-US" smtClean="0"/>
              <a:t>18</a:t>
            </a:fld>
            <a:endParaRPr lang="en-US"/>
          </a:p>
        </p:txBody>
      </p:sp>
    </p:spTree>
    <p:extLst>
      <p:ext uri="{BB962C8B-B14F-4D97-AF65-F5344CB8AC3E}">
        <p14:creationId xmlns:p14="http://schemas.microsoft.com/office/powerpoint/2010/main" val="1467901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know information from the word of God and not KNOW the God of the word.</a:t>
            </a:r>
          </a:p>
          <a:p>
            <a:endParaRPr lang="en-US" dirty="0"/>
          </a:p>
          <a:p>
            <a:r>
              <a:rPr lang="en-US" dirty="0"/>
              <a:t>Bible knowledge can keep yourself and others fooled into thinking we KNOW him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3944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God : Hiding</a:t>
            </a:r>
            <a:r>
              <a:rPr lang="en-US" sz="1200" kern="1200" baseline="0" dirty="0">
                <a:solidFill>
                  <a:schemeClr val="tx1"/>
                </a:solidFill>
                <a:effectLst/>
                <a:latin typeface="+mn-lt"/>
                <a:ea typeface="+mn-ea"/>
                <a:cs typeface="+mn-cs"/>
              </a:rPr>
              <a:t> (Shame based identity)</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they</a:t>
            </a:r>
            <a:r>
              <a:rPr lang="en-US" sz="1200" kern="1200" baseline="0" dirty="0">
                <a:solidFill>
                  <a:schemeClr val="tx1"/>
                </a:solidFill>
                <a:effectLst/>
                <a:latin typeface="+mn-lt"/>
                <a:ea typeface="+mn-ea"/>
                <a:cs typeface="+mn-cs"/>
              </a:rPr>
              <a:t> related to each other: Suspicion and Blame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 now related to </a:t>
            </a:r>
            <a:r>
              <a:rPr lang="en-US" sz="1200" kern="1200" dirty="0" err="1">
                <a:solidFill>
                  <a:schemeClr val="tx1"/>
                </a:solidFill>
                <a:effectLst/>
                <a:latin typeface="+mn-lt"/>
                <a:ea typeface="+mn-ea"/>
                <a:cs typeface="+mn-cs"/>
              </a:rPr>
              <a:t>themsleves</a:t>
            </a:r>
            <a:r>
              <a:rPr lang="en-US" sz="1200" kern="1200" dirty="0">
                <a:solidFill>
                  <a:schemeClr val="tx1"/>
                </a:solidFill>
                <a:effectLst/>
                <a:latin typeface="+mn-lt"/>
                <a:ea typeface="+mn-ea"/>
                <a:cs typeface="+mn-cs"/>
              </a:rPr>
              <a:t>: Unhealthy self-awareness: Also self-aware of others noticing us. Social media drives this.  It’s not us seeing ourselves worshiping God.  Its worshiping God.</a:t>
            </a:r>
          </a:p>
          <a:p>
            <a:r>
              <a:rPr lang="en-US" sz="1200" kern="1200" dirty="0">
                <a:solidFill>
                  <a:schemeClr val="tx1"/>
                </a:solidFill>
                <a:effectLst/>
                <a:latin typeface="+mn-lt"/>
                <a:ea typeface="+mn-ea"/>
                <a:cs typeface="+mn-cs"/>
              </a:rPr>
              <a:t>It’s not us seeing ourselves praying. Its praying. There is a healthy self-forgetfulness that takes place where we are not trying to make our image and focus on the one in whose image we are made.</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20</a:t>
            </a:fld>
            <a:endParaRPr lang="en-US"/>
          </a:p>
        </p:txBody>
      </p:sp>
    </p:spTree>
    <p:extLst>
      <p:ext uri="{BB962C8B-B14F-4D97-AF65-F5344CB8AC3E}">
        <p14:creationId xmlns:p14="http://schemas.microsoft.com/office/powerpoint/2010/main" val="158010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God : Hiding</a:t>
            </a:r>
            <a:r>
              <a:rPr lang="en-US" sz="1200" kern="1200" baseline="0" dirty="0">
                <a:solidFill>
                  <a:schemeClr val="tx1"/>
                </a:solidFill>
                <a:effectLst/>
                <a:latin typeface="+mn-lt"/>
                <a:ea typeface="+mn-ea"/>
                <a:cs typeface="+mn-cs"/>
              </a:rPr>
              <a:t> (Shame based identity)</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they</a:t>
            </a:r>
            <a:r>
              <a:rPr lang="en-US" sz="1200" kern="1200" baseline="0" dirty="0">
                <a:solidFill>
                  <a:schemeClr val="tx1"/>
                </a:solidFill>
                <a:effectLst/>
                <a:latin typeface="+mn-lt"/>
                <a:ea typeface="+mn-ea"/>
                <a:cs typeface="+mn-cs"/>
              </a:rPr>
              <a:t> related to each other: Suspicion and Blame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 now related to </a:t>
            </a:r>
            <a:r>
              <a:rPr lang="en-US" sz="1200" kern="1200" dirty="0" err="1">
                <a:solidFill>
                  <a:schemeClr val="tx1"/>
                </a:solidFill>
                <a:effectLst/>
                <a:latin typeface="+mn-lt"/>
                <a:ea typeface="+mn-ea"/>
                <a:cs typeface="+mn-cs"/>
              </a:rPr>
              <a:t>themsleves</a:t>
            </a:r>
            <a:r>
              <a:rPr lang="en-US" sz="1200" kern="1200" dirty="0">
                <a:solidFill>
                  <a:schemeClr val="tx1"/>
                </a:solidFill>
                <a:effectLst/>
                <a:latin typeface="+mn-lt"/>
                <a:ea typeface="+mn-ea"/>
                <a:cs typeface="+mn-cs"/>
              </a:rPr>
              <a:t>: Unhealthy self-awareness: Also self-aware of others noticing us. Social media drives this.  It’s not us seeing ourselves worshiping God.  Its worshiping God.</a:t>
            </a:r>
          </a:p>
          <a:p>
            <a:r>
              <a:rPr lang="en-US" sz="1200" kern="1200" dirty="0">
                <a:solidFill>
                  <a:schemeClr val="tx1"/>
                </a:solidFill>
                <a:effectLst/>
                <a:latin typeface="+mn-lt"/>
                <a:ea typeface="+mn-ea"/>
                <a:cs typeface="+mn-cs"/>
              </a:rPr>
              <a:t>It’s not us seeing ourselves praying. Its praying. There is a healthy self-forgetfulness that takes place where we are not trying to make our image and focus on the one in whose image we are made.</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21</a:t>
            </a:fld>
            <a:endParaRPr lang="en-US"/>
          </a:p>
        </p:txBody>
      </p:sp>
    </p:spTree>
    <p:extLst>
      <p:ext uri="{BB962C8B-B14F-4D97-AF65-F5344CB8AC3E}">
        <p14:creationId xmlns:p14="http://schemas.microsoft.com/office/powerpoint/2010/main" val="1485382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not enough!</a:t>
            </a:r>
          </a:p>
          <a:p>
            <a:r>
              <a:rPr lang="en-US" dirty="0"/>
              <a:t>know enough </a:t>
            </a:r>
          </a:p>
          <a:p>
            <a:r>
              <a:rPr lang="en-US" dirty="0"/>
              <a:t>have enough</a:t>
            </a:r>
          </a:p>
          <a:p>
            <a:r>
              <a:rPr lang="en-US" dirty="0"/>
              <a:t>healthy enough </a:t>
            </a:r>
          </a:p>
          <a:p>
            <a:r>
              <a:rPr lang="en-US" dirty="0"/>
              <a:t>happy enough  </a:t>
            </a:r>
          </a:p>
          <a:p>
            <a:r>
              <a:rPr lang="en-US" dirty="0"/>
              <a:t>not  undepressed  enough</a:t>
            </a:r>
          </a:p>
          <a:p>
            <a:endParaRPr lang="en-US" dirty="0"/>
          </a:p>
          <a:p>
            <a:r>
              <a:rPr lang="en-US" dirty="0"/>
              <a:t>the lie that drives,  divides, and destroys my time,  attention, my life. </a:t>
            </a:r>
          </a:p>
          <a:p>
            <a:endParaRPr lang="en-US" dirty="0"/>
          </a:p>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 </a:t>
            </a:r>
          </a:p>
        </p:txBody>
      </p:sp>
      <p:sp>
        <p:nvSpPr>
          <p:cNvPr id="4" name="Slide Number Placeholder 3"/>
          <p:cNvSpPr>
            <a:spLocks noGrp="1"/>
          </p:cNvSpPr>
          <p:nvPr>
            <p:ph type="sldNum" sz="quarter" idx="10"/>
          </p:nvPr>
        </p:nvSpPr>
        <p:spPr/>
        <p:txBody>
          <a:bodyPr/>
          <a:lstStyle/>
          <a:p>
            <a:fld id="{CF4E108F-E9A8-4AB7-B136-4EF6262005D1}" type="slidenum">
              <a:rPr lang="en-US" smtClean="0"/>
              <a:t>22</a:t>
            </a:fld>
            <a:endParaRPr lang="en-US"/>
          </a:p>
        </p:txBody>
      </p:sp>
    </p:spTree>
    <p:extLst>
      <p:ext uri="{BB962C8B-B14F-4D97-AF65-F5344CB8AC3E}">
        <p14:creationId xmlns:p14="http://schemas.microsoft.com/office/powerpoint/2010/main" val="131128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God : Hiding</a:t>
            </a:r>
            <a:r>
              <a:rPr lang="en-US" sz="1200" kern="1200" baseline="0" dirty="0">
                <a:solidFill>
                  <a:schemeClr val="tx1"/>
                </a:solidFill>
                <a:effectLst/>
                <a:latin typeface="+mn-lt"/>
                <a:ea typeface="+mn-ea"/>
                <a:cs typeface="+mn-cs"/>
              </a:rPr>
              <a:t> (Shame based identity)</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and interesting fact, we can’t really self identify, We were created to get our identity outside of ourselves; that why we do Jobs, and Hobbies, and Family our bodies.  That’s natural, what makes it damaging are the thing we look to </a:t>
            </a:r>
            <a:r>
              <a:rPr lang="en-US" dirty="0" err="1"/>
              <a:t>to</a:t>
            </a:r>
            <a:r>
              <a:rPr lang="en-US" dirty="0"/>
              <a:t> get this identity.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they</a:t>
            </a:r>
            <a:r>
              <a:rPr lang="en-US" sz="1200" kern="1200" baseline="0" dirty="0">
                <a:solidFill>
                  <a:schemeClr val="tx1"/>
                </a:solidFill>
                <a:effectLst/>
                <a:latin typeface="+mn-lt"/>
                <a:ea typeface="+mn-ea"/>
                <a:cs typeface="+mn-cs"/>
              </a:rPr>
              <a:t> related to each other: Suspicion and Blame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the now related to </a:t>
            </a:r>
            <a:r>
              <a:rPr lang="en-US" sz="1200" kern="1200" dirty="0" err="1">
                <a:solidFill>
                  <a:schemeClr val="tx1"/>
                </a:solidFill>
                <a:effectLst/>
                <a:latin typeface="+mn-lt"/>
                <a:ea typeface="+mn-ea"/>
                <a:cs typeface="+mn-cs"/>
              </a:rPr>
              <a:t>themsleves</a:t>
            </a:r>
            <a:r>
              <a:rPr lang="en-US" sz="1200" kern="1200" dirty="0">
                <a:solidFill>
                  <a:schemeClr val="tx1"/>
                </a:solidFill>
                <a:effectLst/>
                <a:latin typeface="+mn-lt"/>
                <a:ea typeface="+mn-ea"/>
                <a:cs typeface="+mn-cs"/>
              </a:rPr>
              <a:t>: Unhealthy self-awareness: Also self-aware of others noticing us. Social media drives this.  It’s not us seeing ourselves worshiping God.  Its worshiping God.</a:t>
            </a:r>
          </a:p>
          <a:p>
            <a:r>
              <a:rPr lang="en-US" sz="1200" kern="1200" dirty="0">
                <a:solidFill>
                  <a:schemeClr val="tx1"/>
                </a:solidFill>
                <a:effectLst/>
                <a:latin typeface="+mn-lt"/>
                <a:ea typeface="+mn-ea"/>
                <a:cs typeface="+mn-cs"/>
              </a:rPr>
              <a:t>It’s not us seeing ourselves praying. Its praying. There is a healthy self-forgetfulness that takes place where we are not trying to make our image and focus on the one in whose image we are made.</a:t>
            </a:r>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23</a:t>
            </a:fld>
            <a:endParaRPr lang="en-US"/>
          </a:p>
        </p:txBody>
      </p:sp>
    </p:spTree>
    <p:extLst>
      <p:ext uri="{BB962C8B-B14F-4D97-AF65-F5344CB8AC3E}">
        <p14:creationId xmlns:p14="http://schemas.microsoft.com/office/powerpoint/2010/main" val="1790923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24</a:t>
            </a:fld>
            <a:endParaRPr lang="en-US"/>
          </a:p>
        </p:txBody>
      </p:sp>
    </p:spTree>
    <p:extLst>
      <p:ext uri="{BB962C8B-B14F-4D97-AF65-F5344CB8AC3E}">
        <p14:creationId xmlns:p14="http://schemas.microsoft.com/office/powerpoint/2010/main" val="3606303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25</a:t>
            </a:fld>
            <a:endParaRPr lang="en-US"/>
          </a:p>
        </p:txBody>
      </p:sp>
    </p:spTree>
    <p:extLst>
      <p:ext uri="{BB962C8B-B14F-4D97-AF65-F5344CB8AC3E}">
        <p14:creationId xmlns:p14="http://schemas.microsoft.com/office/powerpoint/2010/main" val="4226867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fld id="{CF4E108F-E9A8-4AB7-B136-4EF6262005D1}" type="slidenum">
              <a:rPr lang="en-US" smtClean="0"/>
              <a:t>26</a:t>
            </a:fld>
            <a:endParaRPr lang="en-US"/>
          </a:p>
        </p:txBody>
      </p:sp>
    </p:spTree>
    <p:extLst>
      <p:ext uri="{BB962C8B-B14F-4D97-AF65-F5344CB8AC3E}">
        <p14:creationId xmlns:p14="http://schemas.microsoft.com/office/powerpoint/2010/main" val="3095032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7388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6054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531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08202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97682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0436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02768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2766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54209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76356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33594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E3C2F32-332F-48B5-9A78-10B79C5521B0}" type="datetimeFigureOut">
              <a:rPr lang="en-US" smtClean="0"/>
              <a:t>2/6/2024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137755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5029200" y="666750"/>
            <a:ext cx="4038600" cy="4401205"/>
          </a:xfrm>
          <a:prstGeom prst="rect">
            <a:avLst/>
          </a:prstGeom>
        </p:spPr>
        <p:txBody>
          <a:bodyPr wrap="square">
            <a:spAutoFit/>
          </a:bodyPr>
          <a:lstStyle/>
          <a:p>
            <a:pPr algn="ctr"/>
            <a:r>
              <a:rPr lang="en-US" sz="4000" i="1" dirty="0">
                <a:cs typeface="Arial" panose="020B0604020202020204" pitchFamily="34" charset="0"/>
              </a:rPr>
              <a:t>Introduce Yourselves</a:t>
            </a:r>
          </a:p>
          <a:p>
            <a:pPr algn="ctr"/>
            <a:endParaRPr lang="en-US" sz="4000" i="1" dirty="0">
              <a:cs typeface="Arial" panose="020B0604020202020204" pitchFamily="34" charset="0"/>
            </a:endParaRPr>
          </a:p>
          <a:p>
            <a:pPr algn="ctr"/>
            <a:r>
              <a:rPr lang="en-US" sz="4000" i="1" dirty="0">
                <a:cs typeface="Arial" panose="020B0604020202020204" pitchFamily="34" charset="0"/>
              </a:rPr>
              <a:t>“Circles are better than rows.”</a:t>
            </a:r>
          </a:p>
          <a:p>
            <a:pPr algn="ctr"/>
            <a:endParaRPr lang="en-US" sz="4000" i="1" dirty="0">
              <a:solidFill>
                <a:schemeClr val="accent1">
                  <a:lumMod val="75000"/>
                </a:schemeClr>
              </a:solidFill>
              <a:cs typeface="Arial" panose="020B0604020202020204" pitchFamily="34" charset="0"/>
            </a:endParaRPr>
          </a:p>
          <a:p>
            <a:pPr algn="ctr"/>
            <a:endParaRPr lang="en-US" sz="4000" i="1"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575" y="971550"/>
            <a:ext cx="4860370" cy="2743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410654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DB78E-DFF6-4413-8AE3-FBE8E558C12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667F57A-D347-4812-9CBD-009AA079A763}"/>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8CFC9900-5C53-426C-A8FF-AB67C62D4B68}"/>
              </a:ext>
            </a:extLst>
          </p:cNvPr>
          <p:cNvPicPr>
            <a:picLocks noChangeAspect="1"/>
          </p:cNvPicPr>
          <p:nvPr/>
        </p:nvPicPr>
        <p:blipFill>
          <a:blip r:embed="rId2"/>
          <a:stretch>
            <a:fillRect/>
          </a:stretch>
        </p:blipFill>
        <p:spPr>
          <a:xfrm>
            <a:off x="0" y="15804"/>
            <a:ext cx="9144000" cy="5111892"/>
          </a:xfrm>
          <a:prstGeom prst="rect">
            <a:avLst/>
          </a:prstGeom>
        </p:spPr>
      </p:pic>
    </p:spTree>
    <p:extLst>
      <p:ext uri="{BB962C8B-B14F-4D97-AF65-F5344CB8AC3E}">
        <p14:creationId xmlns:p14="http://schemas.microsoft.com/office/powerpoint/2010/main" val="105125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7696200" y="3790950"/>
            <a:ext cx="1299425" cy="838200"/>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266700" y="-247650"/>
            <a:ext cx="9677400" cy="7294305"/>
          </a:xfrm>
          <a:prstGeom prst="rect">
            <a:avLst/>
          </a:prstGeom>
        </p:spPr>
        <p:txBody>
          <a:bodyPr wrap="square" anchor="t">
            <a:spAutoFit/>
          </a:bodyPr>
          <a:lstStyle/>
          <a:p>
            <a:pPr algn="ctr"/>
            <a:endParaRPr lang="en-US" sz="3600" b="1" dirty="0"/>
          </a:p>
          <a:p>
            <a:pPr algn="ctr"/>
            <a:r>
              <a:rPr lang="en-US" sz="3600" b="1" dirty="0"/>
              <a:t>Father as I start this course, </a:t>
            </a:r>
          </a:p>
          <a:p>
            <a:pPr algn="ctr"/>
            <a:r>
              <a:rPr lang="en-US" sz="3600" b="1" dirty="0"/>
              <a:t>I want to grow in my relationship with you.  </a:t>
            </a:r>
          </a:p>
          <a:p>
            <a:pPr algn="ctr"/>
            <a:r>
              <a:rPr lang="en-US" sz="3600" b="1" dirty="0"/>
              <a:t>Open my spiritual eyes.</a:t>
            </a:r>
            <a:endParaRPr lang="en-US" sz="3600" b="1" dirty="0">
              <a:cs typeface="Calibri"/>
            </a:endParaRPr>
          </a:p>
          <a:p>
            <a:pPr algn="ctr"/>
            <a:r>
              <a:rPr lang="en-US" sz="3600" b="1" dirty="0"/>
              <a:t>Show me who You are and who I am.  </a:t>
            </a:r>
          </a:p>
          <a:p>
            <a:pPr algn="ctr"/>
            <a:r>
              <a:rPr lang="en-US" sz="3600" b="1" dirty="0"/>
              <a:t>Let this not be another “class” where I learn </a:t>
            </a:r>
          </a:p>
          <a:p>
            <a:pPr algn="ctr"/>
            <a:r>
              <a:rPr lang="en-US" sz="3600" b="1" dirty="0"/>
              <a:t>only facts about you. </a:t>
            </a:r>
          </a:p>
          <a:p>
            <a:pPr algn="ctr"/>
            <a:r>
              <a:rPr lang="en-US" sz="3600" b="1" dirty="0"/>
              <a:t>My desire is to know you. </a:t>
            </a:r>
            <a:endParaRPr lang="en-US" sz="3600" b="1" dirty="0">
              <a:cs typeface="Calibri"/>
            </a:endParaRPr>
          </a:p>
          <a:p>
            <a:pPr algn="ctr"/>
            <a:r>
              <a:rPr lang="en-US" sz="3600" b="1" dirty="0"/>
              <a:t>In the Name of Jesus I pray, Amen </a:t>
            </a:r>
          </a:p>
          <a:p>
            <a:pPr algn="ctr"/>
            <a:endParaRPr lang="en-US" sz="3600" dirty="0"/>
          </a:p>
          <a:p>
            <a:pPr algn="ctr"/>
            <a:endParaRPr lang="en-US" sz="3600" dirty="0"/>
          </a:p>
          <a:p>
            <a:pPr algn="ctr"/>
            <a:br>
              <a:rPr lang="en-US" sz="3600" dirty="0"/>
            </a:br>
            <a:endParaRPr lang="en-US" sz="3600" dirty="0"/>
          </a:p>
        </p:txBody>
      </p:sp>
    </p:spTree>
    <p:extLst>
      <p:ext uri="{BB962C8B-B14F-4D97-AF65-F5344CB8AC3E}">
        <p14:creationId xmlns:p14="http://schemas.microsoft.com/office/powerpoint/2010/main" val="81415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25" y="819150"/>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3200" dirty="0">
                <a:solidFill>
                  <a:schemeClr val="tx1"/>
                </a:solidFill>
              </a:rPr>
              <a:t>  Genesis 2</a:t>
            </a:r>
            <a:endParaRPr lang="en-US" sz="4000" dirty="0">
              <a:solidFill>
                <a:schemeClr val="tx1"/>
              </a:solidFill>
            </a:endParaRPr>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838200" y="1581150"/>
            <a:ext cx="7772400" cy="2185214"/>
          </a:xfrm>
          <a:prstGeom prst="rect">
            <a:avLst/>
          </a:prstGeom>
          <a:solidFill>
            <a:schemeClr val="bg1"/>
          </a:solidFill>
        </p:spPr>
        <p:txBody>
          <a:bodyPr wrap="square">
            <a:spAutoFit/>
          </a:bodyPr>
          <a:lstStyle/>
          <a:p>
            <a:r>
              <a:rPr lang="en-US" sz="3200" dirty="0"/>
              <a:t>7 the LORD God formed the man from the dust of the ground and breathed into his nostrils the breath of life, and the man became a </a:t>
            </a:r>
            <a:r>
              <a:rPr lang="en-US" sz="4000" u="sng" dirty="0"/>
              <a:t>living</a:t>
            </a:r>
            <a:r>
              <a:rPr lang="en-US" sz="3200" dirty="0"/>
              <a:t> </a:t>
            </a:r>
            <a:r>
              <a:rPr lang="en-US" sz="4000" u="sng" dirty="0"/>
              <a:t>being</a:t>
            </a:r>
            <a:r>
              <a:rPr lang="en-US" sz="3200" dirty="0"/>
              <a:t>. </a:t>
            </a:r>
            <a:endParaRPr lang="en-US" sz="3200" dirty="0">
              <a:solidFill>
                <a:srgbClr val="FF0000"/>
              </a:solidFill>
            </a:endParaRPr>
          </a:p>
        </p:txBody>
      </p:sp>
    </p:spTree>
    <p:extLst>
      <p:ext uri="{BB962C8B-B14F-4D97-AF65-F5344CB8AC3E}">
        <p14:creationId xmlns:p14="http://schemas.microsoft.com/office/powerpoint/2010/main" val="1094842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6">
            <a:extLst>
              <a:ext uri="{FF2B5EF4-FFF2-40B4-BE49-F238E27FC236}">
                <a16:creationId xmlns:a16="http://schemas.microsoft.com/office/drawing/2014/main" id="{F3E7C824-78EB-4D3F-84B2-14D16BACB980}"/>
              </a:ext>
            </a:extLst>
          </p:cNvPr>
          <p:cNvPicPr>
            <a:picLocks noChangeAspect="1"/>
          </p:cNvPicPr>
          <p:nvPr/>
        </p:nvPicPr>
        <p:blipFill>
          <a:blip r:embed="rId3"/>
          <a:stretch>
            <a:fillRect/>
          </a:stretch>
        </p:blipFill>
        <p:spPr>
          <a:xfrm>
            <a:off x="3962400" y="1428750"/>
            <a:ext cx="5257800" cy="3391568"/>
          </a:xfrm>
          <a:prstGeom prst="rect">
            <a:avLst/>
          </a:prstGeom>
        </p:spPr>
      </p:pic>
      <p:sp>
        <p:nvSpPr>
          <p:cNvPr id="10" name="Title 1">
            <a:extLst>
              <a:ext uri="{FF2B5EF4-FFF2-40B4-BE49-F238E27FC236}">
                <a16:creationId xmlns:a16="http://schemas.microsoft.com/office/drawing/2014/main" id="{A1C27B59-165D-4A7A-A42D-AF5EB8FEFCBF}"/>
              </a:ext>
            </a:extLst>
          </p:cNvPr>
          <p:cNvSpPr>
            <a:spLocks noGrp="1"/>
          </p:cNvSpPr>
          <p:nvPr>
            <p:ph type="title"/>
          </p:nvPr>
        </p:nvSpPr>
        <p:spPr>
          <a:xfrm>
            <a:off x="-76200" y="693738"/>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3600" dirty="0">
                <a:solidFill>
                  <a:schemeClr val="tx1"/>
                </a:solidFill>
              </a:rPr>
              <a:t>  Living Being – Soul/Spirit-Psyche</a:t>
            </a:r>
            <a:endParaRPr lang="en-US" dirty="0">
              <a:solidFill>
                <a:schemeClr val="tx1"/>
              </a:solidFill>
            </a:endParaRPr>
          </a:p>
        </p:txBody>
      </p:sp>
      <p:sp>
        <p:nvSpPr>
          <p:cNvPr id="11" name="Rectangle 10">
            <a:extLst>
              <a:ext uri="{FF2B5EF4-FFF2-40B4-BE49-F238E27FC236}">
                <a16:creationId xmlns:a16="http://schemas.microsoft.com/office/drawing/2014/main" id="{D334C214-96E0-4898-A2AB-AD2F127D4509}"/>
              </a:ext>
            </a:extLst>
          </p:cNvPr>
          <p:cNvSpPr/>
          <p:nvPr/>
        </p:nvSpPr>
        <p:spPr>
          <a:xfrm>
            <a:off x="327025" y="1504950"/>
            <a:ext cx="4594225" cy="2554545"/>
          </a:xfrm>
          <a:prstGeom prst="rect">
            <a:avLst/>
          </a:prstGeom>
          <a:solidFill>
            <a:schemeClr val="bg1"/>
          </a:solidFill>
        </p:spPr>
        <p:txBody>
          <a:bodyPr wrap="square">
            <a:spAutoFit/>
          </a:bodyPr>
          <a:lstStyle/>
          <a:p>
            <a:r>
              <a:rPr lang="en-US" sz="3200" dirty="0"/>
              <a:t>Physical Life – Soul/Spirit connected with the Body</a:t>
            </a:r>
          </a:p>
          <a:p>
            <a:endParaRPr lang="en-US" sz="3200" dirty="0"/>
          </a:p>
          <a:p>
            <a:r>
              <a:rPr lang="en-US" sz="3200" dirty="0"/>
              <a:t>Spiritual Life – Soul/Spirit connected with God.</a:t>
            </a:r>
            <a:endParaRPr lang="en-US" sz="3200" dirty="0">
              <a:solidFill>
                <a:srgbClr val="FF0000"/>
              </a:solidFill>
            </a:endParaRPr>
          </a:p>
        </p:txBody>
      </p:sp>
    </p:spTree>
    <p:extLst>
      <p:ext uri="{BB962C8B-B14F-4D97-AF65-F5344CB8AC3E}">
        <p14:creationId xmlns:p14="http://schemas.microsoft.com/office/powerpoint/2010/main" val="74756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82084"/>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1800" dirty="0"/>
              <a:t> FREEDOM IN CHRIST                                                                       </a:t>
            </a:r>
            <a:r>
              <a:rPr lang="en-US" sz="3200" dirty="0"/>
              <a:t>Genesis 1</a:t>
            </a:r>
            <a:endParaRPr lang="en-US" sz="2400" dirty="0"/>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382587" y="819150"/>
            <a:ext cx="8378825" cy="5078313"/>
          </a:xfrm>
          <a:prstGeom prst="rect">
            <a:avLst/>
          </a:prstGeom>
        </p:spPr>
        <p:txBody>
          <a:bodyPr wrap="square">
            <a:spAutoFit/>
          </a:bodyPr>
          <a:lstStyle/>
          <a:p>
            <a:r>
              <a:rPr lang="en-US" sz="3600" b="1" baseline="30000" dirty="0"/>
              <a:t>26</a:t>
            </a:r>
            <a:r>
              <a:rPr lang="en-US" sz="3600" dirty="0"/>
              <a:t> Then God said, "Let us make man in our image, in our likeness, and let them rule over the fish of the sea and the birds of the air, over the livestock, over all the earth,</a:t>
            </a:r>
            <a:r>
              <a:rPr lang="en-US" sz="3600" baseline="30000" dirty="0"/>
              <a:t> </a:t>
            </a:r>
            <a:r>
              <a:rPr lang="en-US" sz="3600" dirty="0"/>
              <a:t>and over all the creatures that move along the ground." </a:t>
            </a:r>
            <a:br>
              <a:rPr lang="en-US" sz="3600" dirty="0"/>
            </a:br>
            <a:r>
              <a:rPr lang="en-US" sz="3600" dirty="0"/>
              <a:t>  </a:t>
            </a:r>
          </a:p>
          <a:p>
            <a:br>
              <a:rPr lang="en-US" sz="3600" dirty="0"/>
            </a:br>
            <a:r>
              <a:rPr lang="en-US" sz="3600" dirty="0"/>
              <a:t>        </a:t>
            </a:r>
            <a:endParaRPr lang="en-US" sz="3600" dirty="0">
              <a:solidFill>
                <a:srgbClr val="FF0000"/>
              </a:solidFill>
            </a:endParaRPr>
          </a:p>
        </p:txBody>
      </p:sp>
    </p:spTree>
    <p:extLst>
      <p:ext uri="{BB962C8B-B14F-4D97-AF65-F5344CB8AC3E}">
        <p14:creationId xmlns:p14="http://schemas.microsoft.com/office/powerpoint/2010/main" val="223839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82084"/>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1800" dirty="0"/>
              <a:t> FREEDOM IN CHRIST                                                                       </a:t>
            </a:r>
            <a:r>
              <a:rPr lang="en-US" sz="3200" dirty="0"/>
              <a:t>Genesis 1</a:t>
            </a:r>
            <a:endParaRPr lang="en-US" sz="2400" dirty="0"/>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3"/>
          <p:cNvSpPr/>
          <p:nvPr/>
        </p:nvSpPr>
        <p:spPr>
          <a:xfrm>
            <a:off x="228600" y="545445"/>
            <a:ext cx="8378825" cy="5509200"/>
          </a:xfrm>
          <a:prstGeom prst="rect">
            <a:avLst/>
          </a:prstGeom>
        </p:spPr>
        <p:txBody>
          <a:bodyPr wrap="square">
            <a:spAutoFit/>
          </a:bodyPr>
          <a:lstStyle/>
          <a:p>
            <a:r>
              <a:rPr lang="en-US" sz="4400" baseline="30000" dirty="0"/>
              <a:t>27</a:t>
            </a:r>
            <a:r>
              <a:rPr lang="en-US" sz="3200" dirty="0"/>
              <a:t> So God created man in his own image, </a:t>
            </a:r>
            <a:br>
              <a:rPr lang="en-US" sz="3200" dirty="0"/>
            </a:br>
            <a:r>
              <a:rPr lang="en-US" sz="3200" dirty="0"/>
              <a:t>     in the image of God he created him; </a:t>
            </a:r>
            <a:br>
              <a:rPr lang="en-US" sz="3200" dirty="0"/>
            </a:br>
            <a:r>
              <a:rPr lang="en-US" sz="3200" dirty="0"/>
              <a:t>     male and female he created them.</a:t>
            </a:r>
          </a:p>
          <a:p>
            <a:r>
              <a:rPr lang="en-US" sz="3200" dirty="0"/>
              <a:t>28 GOD blessed them and said to them, “Be fruitful and increase in number; fill the earth and subdue it… </a:t>
            </a:r>
          </a:p>
          <a:p>
            <a:r>
              <a:rPr lang="en-US" sz="3200" dirty="0"/>
              <a:t>29 </a:t>
            </a:r>
            <a:r>
              <a:rPr lang="en-US" sz="3200" i="1" dirty="0">
                <a:solidFill>
                  <a:srgbClr val="FFC000"/>
                </a:solidFill>
              </a:rPr>
              <a:t>Summary – Subdue Plants and Animals</a:t>
            </a:r>
          </a:p>
          <a:p>
            <a:r>
              <a:rPr lang="en-US" sz="3200" dirty="0"/>
              <a:t>31 GOD saw all that he had made, and it was </a:t>
            </a:r>
            <a:r>
              <a:rPr lang="en-US" sz="3200" u="sng" dirty="0"/>
              <a:t>very good. </a:t>
            </a:r>
            <a:br>
              <a:rPr lang="en-US" sz="3200" u="sng" dirty="0"/>
            </a:br>
            <a:br>
              <a:rPr lang="en-US" sz="3200" dirty="0"/>
            </a:br>
            <a:endParaRPr lang="en-US" sz="3200" dirty="0">
              <a:solidFill>
                <a:srgbClr val="FF0000"/>
              </a:solidFill>
            </a:endParaRPr>
          </a:p>
        </p:txBody>
      </p:sp>
    </p:spTree>
    <p:extLst>
      <p:ext uri="{BB962C8B-B14F-4D97-AF65-F5344CB8AC3E}">
        <p14:creationId xmlns:p14="http://schemas.microsoft.com/office/powerpoint/2010/main" val="403584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2" name="Picture 1">
            <a:extLst>
              <a:ext uri="{FF2B5EF4-FFF2-40B4-BE49-F238E27FC236}">
                <a16:creationId xmlns:a16="http://schemas.microsoft.com/office/drawing/2014/main" id="{829F72CB-E8B5-4586-A964-D2D16A9961CA}"/>
              </a:ext>
            </a:extLst>
          </p:cNvPr>
          <p:cNvPicPr>
            <a:picLocks noChangeAspect="1"/>
          </p:cNvPicPr>
          <p:nvPr/>
        </p:nvPicPr>
        <p:blipFill>
          <a:blip r:embed="rId3">
            <a:grayscl/>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676400" y="514350"/>
            <a:ext cx="5051882" cy="4191000"/>
          </a:xfrm>
          <a:prstGeom prst="rect">
            <a:avLst/>
          </a:prstGeom>
        </p:spPr>
      </p:pic>
    </p:spTree>
    <p:extLst>
      <p:ext uri="{BB962C8B-B14F-4D97-AF65-F5344CB8AC3E}">
        <p14:creationId xmlns:p14="http://schemas.microsoft.com/office/powerpoint/2010/main" val="1148624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28600" y="361950"/>
            <a:ext cx="8382000" cy="3046988"/>
          </a:xfrm>
          <a:prstGeom prst="rect">
            <a:avLst/>
          </a:prstGeom>
        </p:spPr>
        <p:txBody>
          <a:bodyPr wrap="square" anchor="t">
            <a:spAutoFit/>
          </a:bodyPr>
          <a:lstStyle/>
          <a:p>
            <a:r>
              <a:rPr lang="en-US" sz="3200" b="1" u="sng" dirty="0"/>
              <a:t>Acceptance</a:t>
            </a:r>
            <a:r>
              <a:rPr lang="en-US" sz="3200" dirty="0"/>
              <a:t> – They had an intimate relationship with GOD. They could talk with HIM at any time.</a:t>
            </a:r>
          </a:p>
          <a:p>
            <a:endParaRPr lang="en-US" sz="3200" dirty="0"/>
          </a:p>
          <a:p>
            <a:endParaRPr lang="en-US" sz="3200" dirty="0"/>
          </a:p>
          <a:p>
            <a:br>
              <a:rPr lang="en-US" sz="3200" dirty="0"/>
            </a:br>
            <a:endParaRPr lang="en-US" sz="3200" dirty="0"/>
          </a:p>
        </p:txBody>
      </p:sp>
    </p:spTree>
    <p:extLst>
      <p:ext uri="{BB962C8B-B14F-4D97-AF65-F5344CB8AC3E}">
        <p14:creationId xmlns:p14="http://schemas.microsoft.com/office/powerpoint/2010/main" val="10933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28600" y="361950"/>
            <a:ext cx="8382000" cy="4524315"/>
          </a:xfrm>
          <a:prstGeom prst="rect">
            <a:avLst/>
          </a:prstGeom>
        </p:spPr>
        <p:txBody>
          <a:bodyPr wrap="square" anchor="t">
            <a:spAutoFit/>
          </a:bodyPr>
          <a:lstStyle/>
          <a:p>
            <a:r>
              <a:rPr lang="en-US" sz="3200" b="1" u="sng" dirty="0"/>
              <a:t>Acceptance</a:t>
            </a:r>
            <a:r>
              <a:rPr lang="en-US" sz="3200" dirty="0"/>
              <a:t> – They had an intimate relationship with GOD. They could talk with HIM at any time.</a:t>
            </a:r>
          </a:p>
          <a:p>
            <a:endParaRPr lang="en-US" sz="3200" dirty="0"/>
          </a:p>
          <a:p>
            <a:r>
              <a:rPr lang="en-US" sz="3200" b="1" u="sng" dirty="0"/>
              <a:t>Significance</a:t>
            </a:r>
            <a:r>
              <a:rPr lang="en-US" sz="3200" dirty="0"/>
              <a:t> – They were given purpose: to rule (have dominion) over GOD’s earth. </a:t>
            </a:r>
          </a:p>
          <a:p>
            <a:endParaRPr lang="en-US" sz="3200" dirty="0"/>
          </a:p>
          <a:p>
            <a:endParaRPr lang="en-US" sz="3200" dirty="0"/>
          </a:p>
          <a:p>
            <a:br>
              <a:rPr lang="en-US" sz="3200" dirty="0"/>
            </a:br>
            <a:endParaRPr lang="en-US" sz="3200" dirty="0"/>
          </a:p>
        </p:txBody>
      </p:sp>
    </p:spTree>
    <p:extLst>
      <p:ext uri="{BB962C8B-B14F-4D97-AF65-F5344CB8AC3E}">
        <p14:creationId xmlns:p14="http://schemas.microsoft.com/office/powerpoint/2010/main" val="33262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28600" y="361950"/>
            <a:ext cx="8382000" cy="6001643"/>
          </a:xfrm>
          <a:prstGeom prst="rect">
            <a:avLst/>
          </a:prstGeom>
        </p:spPr>
        <p:txBody>
          <a:bodyPr wrap="square" anchor="t">
            <a:spAutoFit/>
          </a:bodyPr>
          <a:lstStyle/>
          <a:p>
            <a:r>
              <a:rPr lang="en-US" sz="3200" b="1" u="sng" dirty="0"/>
              <a:t>Acceptance</a:t>
            </a:r>
            <a:r>
              <a:rPr lang="en-US" sz="3200" dirty="0"/>
              <a:t> – They had an intimate relationship with GOD. They could talk with HIM at any time.</a:t>
            </a:r>
          </a:p>
          <a:p>
            <a:endParaRPr lang="en-US" sz="3200" dirty="0"/>
          </a:p>
          <a:p>
            <a:r>
              <a:rPr lang="en-US" sz="3200" b="1" u="sng" dirty="0"/>
              <a:t>Significance</a:t>
            </a:r>
            <a:r>
              <a:rPr lang="en-US" sz="3200" dirty="0"/>
              <a:t> – They were given purpose: to rule (have dominion) over GOD’s earth. </a:t>
            </a:r>
          </a:p>
          <a:p>
            <a:endParaRPr lang="en-US" sz="3200" dirty="0"/>
          </a:p>
          <a:p>
            <a:r>
              <a:rPr lang="en-US" sz="3200" b="1" u="sng" dirty="0"/>
              <a:t>Security</a:t>
            </a:r>
            <a:r>
              <a:rPr lang="en-US" sz="3200" dirty="0"/>
              <a:t> – They were totally safe and secure in GOD’s presence. God provided for all their needs – physical, spiritual, and emotional</a:t>
            </a:r>
            <a:r>
              <a:rPr lang="en-US" sz="3200" dirty="0">
                <a:cs typeface="Calibri"/>
              </a:rPr>
              <a:t>.</a:t>
            </a:r>
          </a:p>
          <a:p>
            <a:endParaRPr lang="en-US" sz="3200" dirty="0"/>
          </a:p>
          <a:p>
            <a:br>
              <a:rPr lang="en-US" sz="3200" dirty="0"/>
            </a:br>
            <a:endParaRPr lang="en-US" sz="3200" dirty="0"/>
          </a:p>
        </p:txBody>
      </p:sp>
    </p:spTree>
    <p:extLst>
      <p:ext uri="{BB962C8B-B14F-4D97-AF65-F5344CB8AC3E}">
        <p14:creationId xmlns:p14="http://schemas.microsoft.com/office/powerpoint/2010/main" val="3374775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427393" y="742295"/>
            <a:ext cx="8378825" cy="3539430"/>
          </a:xfrm>
          <a:prstGeom prst="rect">
            <a:avLst/>
          </a:prstGeom>
        </p:spPr>
        <p:txBody>
          <a:bodyPr wrap="square">
            <a:spAutoFit/>
          </a:bodyPr>
          <a:lstStyle/>
          <a:p>
            <a:r>
              <a:rPr lang="en-US" sz="3200" dirty="0"/>
              <a:t>15 The </a:t>
            </a:r>
            <a:r>
              <a:rPr lang="en-US" sz="3200" i="1" dirty="0"/>
              <a:t>LORD God </a:t>
            </a:r>
            <a:r>
              <a:rPr lang="en-US" sz="3200" dirty="0"/>
              <a:t>took the man and put him in the Garden of Eden to work it and take care of it. </a:t>
            </a:r>
          </a:p>
          <a:p>
            <a:r>
              <a:rPr lang="en-US" sz="3200" dirty="0"/>
              <a:t>16 And the LORD God commanded the man, "You are free to eat from any tree in the garden; </a:t>
            </a:r>
          </a:p>
          <a:p>
            <a:r>
              <a:rPr lang="en-US" sz="3200" dirty="0"/>
              <a:t>17 but you must not eat from the tree of the knowledge of good and evil, </a:t>
            </a:r>
            <a:r>
              <a:rPr lang="en-US" sz="3200" u="sng" dirty="0"/>
              <a:t>for when you eat of it you will surely die." </a:t>
            </a:r>
          </a:p>
        </p:txBody>
      </p:sp>
      <p:sp>
        <p:nvSpPr>
          <p:cNvPr id="7" name="Title 1">
            <a:extLst>
              <a:ext uri="{FF2B5EF4-FFF2-40B4-BE49-F238E27FC236}">
                <a16:creationId xmlns:a16="http://schemas.microsoft.com/office/drawing/2014/main" id="{6C045C14-4E9C-4833-8EC8-C1A33CFC2824}"/>
              </a:ext>
            </a:extLst>
          </p:cNvPr>
          <p:cNvSpPr txBox="1">
            <a:spLocks/>
          </p:cNvSpPr>
          <p:nvPr/>
        </p:nvSpPr>
        <p:spPr>
          <a:xfrm>
            <a:off x="38100" y="-82084"/>
            <a:ext cx="9144000" cy="533400"/>
          </a:xfrm>
          <a:prstGeom prst="rect">
            <a:avLst/>
          </a:prstGeom>
          <a:no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1800"/>
              <a:t> FREEDOM IN CHRIST                                                                       </a:t>
            </a:r>
            <a:r>
              <a:rPr lang="en-US" sz="3200"/>
              <a:t>Genesis 2</a:t>
            </a:r>
            <a:endParaRPr lang="en-US" sz="2400" dirty="0"/>
          </a:p>
        </p:txBody>
      </p:sp>
    </p:spTree>
    <p:extLst>
      <p:ext uri="{BB962C8B-B14F-4D97-AF65-F5344CB8AC3E}">
        <p14:creationId xmlns:p14="http://schemas.microsoft.com/office/powerpoint/2010/main" val="1976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084"/>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1800" dirty="0"/>
              <a:t> FREEDOM IN CHRIST                                                                       </a:t>
            </a:r>
            <a:r>
              <a:rPr lang="en-US" sz="3200" dirty="0"/>
              <a:t>Genesis 3</a:t>
            </a:r>
            <a:endParaRPr lang="en-US" sz="2400" dirty="0"/>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304801" y="742294"/>
            <a:ext cx="8501418" cy="954107"/>
          </a:xfrm>
          <a:prstGeom prst="rect">
            <a:avLst/>
          </a:prstGeom>
        </p:spPr>
        <p:txBody>
          <a:bodyPr wrap="square">
            <a:spAutoFit/>
          </a:bodyPr>
          <a:lstStyle/>
          <a:p>
            <a:r>
              <a:rPr lang="en-US" sz="2800" dirty="0"/>
              <a:t>1 Did </a:t>
            </a:r>
            <a:r>
              <a:rPr lang="en-US" sz="2800" i="1" dirty="0"/>
              <a:t>God</a:t>
            </a:r>
            <a:r>
              <a:rPr lang="en-US" sz="2800" dirty="0"/>
              <a:t> really say that you must not eat from any tree in the garden?</a:t>
            </a:r>
          </a:p>
        </p:txBody>
      </p:sp>
    </p:spTree>
    <p:extLst>
      <p:ext uri="{BB962C8B-B14F-4D97-AF65-F5344CB8AC3E}">
        <p14:creationId xmlns:p14="http://schemas.microsoft.com/office/powerpoint/2010/main" val="220140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084"/>
            <a:ext cx="9144000" cy="5334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1800" dirty="0"/>
              <a:t> FREEDOM IN CHRIST                                                                       </a:t>
            </a:r>
            <a:r>
              <a:rPr lang="en-US" sz="3200" dirty="0"/>
              <a:t>Genesis 3</a:t>
            </a:r>
            <a:endParaRPr lang="en-US" sz="2400" dirty="0"/>
          </a:p>
        </p:txBody>
      </p:sp>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304801" y="742294"/>
            <a:ext cx="8501418" cy="3539430"/>
          </a:xfrm>
          <a:prstGeom prst="rect">
            <a:avLst/>
          </a:prstGeom>
        </p:spPr>
        <p:txBody>
          <a:bodyPr wrap="square">
            <a:spAutoFit/>
          </a:bodyPr>
          <a:lstStyle/>
          <a:p>
            <a:r>
              <a:rPr lang="en-US" sz="2800" dirty="0"/>
              <a:t>7 Then the eyes of both of them were opened, and they realized they were naked; so they sewed fig leaves together and made coverings for themselves. </a:t>
            </a:r>
          </a:p>
          <a:p>
            <a:r>
              <a:rPr lang="en-US" sz="2800" dirty="0"/>
              <a:t>8 Then the man and his wife heard the sound of the LORD God as he was walking in the garden in the cool of the day, and they hid from the LORD God among the trees of the garden. </a:t>
            </a:r>
          </a:p>
          <a:p>
            <a:r>
              <a:rPr lang="en-US" sz="2800" dirty="0"/>
              <a:t>9 But the LORD God called to the man, "Where are you?" </a:t>
            </a:r>
          </a:p>
        </p:txBody>
      </p:sp>
    </p:spTree>
    <p:extLst>
      <p:ext uri="{BB962C8B-B14F-4D97-AF65-F5344CB8AC3E}">
        <p14:creationId xmlns:p14="http://schemas.microsoft.com/office/powerpoint/2010/main" val="212714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382587" y="514350"/>
            <a:ext cx="8378825" cy="4401205"/>
          </a:xfrm>
          <a:prstGeom prst="rect">
            <a:avLst/>
          </a:prstGeom>
        </p:spPr>
        <p:txBody>
          <a:bodyPr wrap="square">
            <a:spAutoFit/>
          </a:bodyPr>
          <a:lstStyle/>
          <a:p>
            <a:r>
              <a:rPr lang="en-US" sz="2800" dirty="0"/>
              <a:t>10 He answered, "I heard you in the garden, and I was afraid because I was naked; so I hid." </a:t>
            </a:r>
          </a:p>
          <a:p>
            <a:r>
              <a:rPr lang="en-US" sz="2800" dirty="0"/>
              <a:t>11 And he said, "Who told you that you were naked? Have you eaten from the tree that I commanded you not to eat from?" </a:t>
            </a:r>
          </a:p>
          <a:p>
            <a:r>
              <a:rPr lang="en-US" sz="2800" dirty="0"/>
              <a:t>12 The man said, "The woman you put here with me--she gave me some fruit from the tree, and I ate it." </a:t>
            </a:r>
          </a:p>
          <a:p>
            <a:r>
              <a:rPr lang="en-US" sz="2800" dirty="0"/>
              <a:t>13 Then the LORD God said to the woman, "What is this you have done?" The woman said, "The serpent deceived me, and I ate."</a:t>
            </a:r>
          </a:p>
        </p:txBody>
      </p:sp>
    </p:spTree>
    <p:extLst>
      <p:ext uri="{BB962C8B-B14F-4D97-AF65-F5344CB8AC3E}">
        <p14:creationId xmlns:p14="http://schemas.microsoft.com/office/powerpoint/2010/main" val="123578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iritual Death"/>
          <p:cNvPicPr>
            <a:picLocks noGrp="1" noChangeAspect="1"/>
          </p:cNvPicPr>
          <p:nvPr isPhoto="1"/>
        </p:nvPicPr>
        <p:blipFill rotWithShape="1">
          <a:blip r:embed="rId3">
            <a:lum/>
            <a:extLst>
              <a:ext uri="{28A0092B-C50C-407E-A947-70E740481C1C}">
                <a14:useLocalDpi xmlns:a14="http://schemas.microsoft.com/office/drawing/2010/main" val="0"/>
              </a:ext>
            </a:extLst>
          </a:blip>
          <a:srcRect b="16071"/>
          <a:stretch/>
        </p:blipFill>
        <p:spPr>
          <a:xfrm>
            <a:off x="0" y="742950"/>
            <a:ext cx="9144000" cy="3581400"/>
          </a:xfrm>
          <a:prstGeom prst="rect">
            <a:avLst/>
          </a:prstGeom>
          <a:noFill/>
          <a:ln>
            <a:noFill/>
          </a:ln>
        </p:spPr>
      </p:pic>
      <p:sp>
        <p:nvSpPr>
          <p:cNvPr id="5" name="Title 1">
            <a:extLst>
              <a:ext uri="{FF2B5EF4-FFF2-40B4-BE49-F238E27FC236}">
                <a16:creationId xmlns:a16="http://schemas.microsoft.com/office/drawing/2014/main" id="{8A665769-2938-4A43-9315-767285780450}"/>
              </a:ext>
            </a:extLst>
          </p:cNvPr>
          <p:cNvSpPr txBox="1">
            <a:spLocks/>
          </p:cNvSpPr>
          <p:nvPr/>
        </p:nvSpPr>
        <p:spPr>
          <a:xfrm>
            <a:off x="0" y="0"/>
            <a:ext cx="9144000"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1800"/>
              <a:t> FREEDOM IN CHRIST</a:t>
            </a:r>
            <a:endParaRPr lang="en-US" sz="2400" dirty="0"/>
          </a:p>
        </p:txBody>
      </p:sp>
      <p:sp>
        <p:nvSpPr>
          <p:cNvPr id="7" name="Title 1">
            <a:extLst>
              <a:ext uri="{FF2B5EF4-FFF2-40B4-BE49-F238E27FC236}">
                <a16:creationId xmlns:a16="http://schemas.microsoft.com/office/drawing/2014/main" id="{177EE718-9C04-44A7-ABA9-968E79308FA1}"/>
              </a:ext>
            </a:extLst>
          </p:cNvPr>
          <p:cNvSpPr txBox="1">
            <a:spLocks/>
          </p:cNvSpPr>
          <p:nvPr/>
        </p:nvSpPr>
        <p:spPr>
          <a:xfrm>
            <a:off x="3429000" y="1047750"/>
            <a:ext cx="5257800" cy="685800"/>
          </a:xfrm>
          <a:prstGeom prst="rect">
            <a:avLst/>
          </a:prstGeom>
          <a:solidFill>
            <a:schemeClr val="bg1"/>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3600" b="1" dirty="0">
                <a:solidFill>
                  <a:schemeClr val="tx1"/>
                </a:solidFill>
              </a:rPr>
              <a:t>  Consequences of The Fall</a:t>
            </a:r>
            <a:endParaRPr lang="en-US" b="1" dirty="0">
              <a:solidFill>
                <a:schemeClr val="tx1"/>
              </a:solidFill>
            </a:endParaRPr>
          </a:p>
        </p:txBody>
      </p:sp>
    </p:spTree>
    <p:extLst>
      <p:ext uri="{BB962C8B-B14F-4D97-AF65-F5344CB8AC3E}">
        <p14:creationId xmlns:p14="http://schemas.microsoft.com/office/powerpoint/2010/main" val="351822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yscial Death"/>
          <p:cNvPicPr>
            <a:picLocks noGrp="1" noChangeAspect="1"/>
          </p:cNvPicPr>
          <p:nvPr isPhoto="1"/>
        </p:nvPicPr>
        <p:blipFill rotWithShape="1">
          <a:blip r:embed="rId3">
            <a:lum/>
            <a:extLst>
              <a:ext uri="{28A0092B-C50C-407E-A947-70E740481C1C}">
                <a14:useLocalDpi xmlns:a14="http://schemas.microsoft.com/office/drawing/2010/main" val="0"/>
              </a:ext>
            </a:extLst>
          </a:blip>
          <a:srcRect b="14286"/>
          <a:stretch/>
        </p:blipFill>
        <p:spPr>
          <a:xfrm>
            <a:off x="0" y="742950"/>
            <a:ext cx="9144000" cy="3657600"/>
          </a:xfrm>
          <a:prstGeom prst="rect">
            <a:avLst/>
          </a:prstGeom>
          <a:noFill/>
          <a:ln>
            <a:noFill/>
          </a:ln>
        </p:spPr>
      </p:pic>
      <p:sp>
        <p:nvSpPr>
          <p:cNvPr id="3" name="Title 1"/>
          <p:cNvSpPr txBox="1">
            <a:spLocks/>
          </p:cNvSpPr>
          <p:nvPr/>
        </p:nvSpPr>
        <p:spPr>
          <a:xfrm>
            <a:off x="0" y="0"/>
            <a:ext cx="9144000"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1800" dirty="0"/>
              <a:t> FREEDOM IN CHRIST</a:t>
            </a:r>
            <a:endParaRPr lang="en-US" sz="2400" dirty="0"/>
          </a:p>
        </p:txBody>
      </p:sp>
      <p:sp>
        <p:nvSpPr>
          <p:cNvPr id="5" name="Title 1">
            <a:extLst>
              <a:ext uri="{FF2B5EF4-FFF2-40B4-BE49-F238E27FC236}">
                <a16:creationId xmlns:a16="http://schemas.microsoft.com/office/drawing/2014/main" id="{BFEC73CA-5A88-4052-9EC8-13F517118308}"/>
              </a:ext>
            </a:extLst>
          </p:cNvPr>
          <p:cNvSpPr txBox="1">
            <a:spLocks/>
          </p:cNvSpPr>
          <p:nvPr/>
        </p:nvSpPr>
        <p:spPr>
          <a:xfrm>
            <a:off x="3429000" y="1047750"/>
            <a:ext cx="5257800" cy="685800"/>
          </a:xfrm>
          <a:prstGeom prst="rect">
            <a:avLst/>
          </a:prstGeom>
          <a:solidFill>
            <a:schemeClr val="bg1"/>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3600" b="1" dirty="0">
                <a:solidFill>
                  <a:schemeClr val="tx1"/>
                </a:solidFill>
              </a:rPr>
              <a:t>  Consequences of The Fall</a:t>
            </a:r>
            <a:endParaRPr lang="en-US" b="1" dirty="0">
              <a:solidFill>
                <a:schemeClr val="tx1"/>
              </a:solidFill>
            </a:endParaRPr>
          </a:p>
        </p:txBody>
      </p:sp>
    </p:spTree>
    <p:extLst>
      <p:ext uri="{BB962C8B-B14F-4D97-AF65-F5344CB8AC3E}">
        <p14:creationId xmlns:p14="http://schemas.microsoft.com/office/powerpoint/2010/main" val="311939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352BBD-ECD1-47FE-B95D-169ED9451A34}"/>
              </a:ext>
            </a:extLst>
          </p:cNvPr>
          <p:cNvSpPr/>
          <p:nvPr/>
        </p:nvSpPr>
        <p:spPr>
          <a:xfrm>
            <a:off x="685800" y="895350"/>
            <a:ext cx="7620000" cy="3492520"/>
          </a:xfrm>
          <a:prstGeom prst="rect">
            <a:avLst/>
          </a:prstGeom>
        </p:spPr>
        <p:txBody>
          <a:bodyPr wrap="square">
            <a:spAutoFit/>
          </a:bodyPr>
          <a:lstStyle/>
          <a:p>
            <a:pPr algn="ctr"/>
            <a:r>
              <a:rPr lang="en-US" sz="3600" dirty="0">
                <a:solidFill>
                  <a:schemeClr val="bg1"/>
                </a:solidFill>
              </a:rPr>
              <a:t>Adam and Eve’s descendants are now born “darkened in their understanding”. (Ephesians 4:18)</a:t>
            </a:r>
          </a:p>
          <a:p>
            <a:pPr algn="ctr"/>
            <a:endParaRPr lang="en-US" sz="3600" dirty="0">
              <a:solidFill>
                <a:schemeClr val="bg1"/>
              </a:solidFill>
            </a:endParaRPr>
          </a:p>
          <a:p>
            <a:pPr algn="ctr"/>
            <a:r>
              <a:rPr lang="en-US" sz="3600" u="sng" dirty="0">
                <a:solidFill>
                  <a:schemeClr val="bg1"/>
                </a:solidFill>
              </a:rPr>
              <a:t>Knowing God was no longer about intimate understanding (relationship).</a:t>
            </a:r>
          </a:p>
        </p:txBody>
      </p:sp>
    </p:spTree>
    <p:extLst>
      <p:ext uri="{BB962C8B-B14F-4D97-AF65-F5344CB8AC3E}">
        <p14:creationId xmlns:p14="http://schemas.microsoft.com/office/powerpoint/2010/main" val="371003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352BBD-ECD1-47FE-B95D-169ED9451A34}"/>
              </a:ext>
            </a:extLst>
          </p:cNvPr>
          <p:cNvSpPr/>
          <p:nvPr/>
        </p:nvSpPr>
        <p:spPr>
          <a:xfrm>
            <a:off x="685800" y="1276350"/>
            <a:ext cx="7620000" cy="17543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A person may know facts about God,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prstClr val="white"/>
                </a:solidFill>
                <a:latin typeface="Calibri"/>
              </a:rPr>
              <a:t>But still not know Him personally/intimately.</a:t>
            </a:r>
            <a:endParaRPr kumimoji="0" lang="en-US" sz="3600" b="0" i="0" u="sng"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7935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5" name="TextBox 4"/>
          <p:cNvSpPr txBox="1"/>
          <p:nvPr/>
        </p:nvSpPr>
        <p:spPr>
          <a:xfrm>
            <a:off x="6934200" y="4522640"/>
            <a:ext cx="1905000" cy="523220"/>
          </a:xfrm>
          <a:prstGeom prst="rect">
            <a:avLst/>
          </a:prstGeom>
          <a:noFill/>
        </p:spPr>
        <p:txBody>
          <a:bodyPr wrap="square" rtlCol="0">
            <a:spAutoFit/>
          </a:bodyPr>
          <a:lstStyle/>
          <a:p>
            <a:pPr algn="ctr"/>
            <a:r>
              <a:rPr lang="en-US" sz="2800" dirty="0"/>
              <a:t>Page 25</a:t>
            </a:r>
          </a:p>
        </p:txBody>
      </p:sp>
      <p:pic>
        <p:nvPicPr>
          <p:cNvPr id="7" name="Picture 2">
            <a:extLst>
              <a:ext uri="{FF2B5EF4-FFF2-40B4-BE49-F238E27FC236}">
                <a16:creationId xmlns:a16="http://schemas.microsoft.com/office/drawing/2014/main" id="{9A8AC527-24EB-4B22-96F5-04533EC6B1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1912815"/>
            <a:ext cx="4594225" cy="25929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a:extLst>
              <a:ext uri="{FF2B5EF4-FFF2-40B4-BE49-F238E27FC236}">
                <a16:creationId xmlns:a16="http://schemas.microsoft.com/office/drawing/2014/main" id="{38AC65C8-7A23-47B8-8CF7-1CB5B1C921F2}"/>
              </a:ext>
            </a:extLst>
          </p:cNvPr>
          <p:cNvSpPr txBox="1"/>
          <p:nvPr/>
        </p:nvSpPr>
        <p:spPr>
          <a:xfrm>
            <a:off x="76200" y="590550"/>
            <a:ext cx="9067800" cy="1077218"/>
          </a:xfrm>
          <a:prstGeom prst="rect">
            <a:avLst/>
          </a:prstGeom>
          <a:noFill/>
        </p:spPr>
        <p:txBody>
          <a:bodyPr wrap="square" rtlCol="0">
            <a:spAutoFit/>
          </a:bodyPr>
          <a:lstStyle/>
          <a:p>
            <a:r>
              <a:rPr lang="en-US" sz="3200" dirty="0"/>
              <a:t> In what ways did “the fall” effect Eve’s relationships with God to Change?</a:t>
            </a:r>
          </a:p>
        </p:txBody>
      </p:sp>
    </p:spTree>
    <p:extLst>
      <p:ext uri="{BB962C8B-B14F-4D97-AF65-F5344CB8AC3E}">
        <p14:creationId xmlns:p14="http://schemas.microsoft.com/office/powerpoint/2010/main" val="173385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5" name="TextBox 4"/>
          <p:cNvSpPr txBox="1"/>
          <p:nvPr/>
        </p:nvSpPr>
        <p:spPr>
          <a:xfrm>
            <a:off x="6934200" y="4522640"/>
            <a:ext cx="1905000" cy="523220"/>
          </a:xfrm>
          <a:prstGeom prst="rect">
            <a:avLst/>
          </a:prstGeom>
          <a:noFill/>
        </p:spPr>
        <p:txBody>
          <a:bodyPr wrap="square" rtlCol="0">
            <a:spAutoFit/>
          </a:bodyPr>
          <a:lstStyle/>
          <a:p>
            <a:pPr algn="ctr"/>
            <a:r>
              <a:rPr lang="en-US" sz="2800" dirty="0"/>
              <a:t>Page 25</a:t>
            </a:r>
          </a:p>
        </p:txBody>
      </p:sp>
      <p:pic>
        <p:nvPicPr>
          <p:cNvPr id="7" name="Picture 2">
            <a:extLst>
              <a:ext uri="{FF2B5EF4-FFF2-40B4-BE49-F238E27FC236}">
                <a16:creationId xmlns:a16="http://schemas.microsoft.com/office/drawing/2014/main" id="{9A8AC527-24EB-4B22-96F5-04533EC6B1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1912815"/>
            <a:ext cx="4594225" cy="25929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a:extLst>
              <a:ext uri="{FF2B5EF4-FFF2-40B4-BE49-F238E27FC236}">
                <a16:creationId xmlns:a16="http://schemas.microsoft.com/office/drawing/2014/main" id="{38AC65C8-7A23-47B8-8CF7-1CB5B1C921F2}"/>
              </a:ext>
            </a:extLst>
          </p:cNvPr>
          <p:cNvSpPr txBox="1"/>
          <p:nvPr/>
        </p:nvSpPr>
        <p:spPr>
          <a:xfrm>
            <a:off x="76200" y="590550"/>
            <a:ext cx="9067800" cy="1077218"/>
          </a:xfrm>
          <a:prstGeom prst="rect">
            <a:avLst/>
          </a:prstGeom>
          <a:noFill/>
        </p:spPr>
        <p:txBody>
          <a:bodyPr wrap="square" rtlCol="0">
            <a:spAutoFit/>
          </a:bodyPr>
          <a:lstStyle/>
          <a:p>
            <a:r>
              <a:rPr lang="en-US" sz="3200" dirty="0"/>
              <a:t> In what ways did “the fall” effect Eve’s relationships with God to Change? And Adam?</a:t>
            </a:r>
          </a:p>
        </p:txBody>
      </p:sp>
    </p:spTree>
    <p:extLst>
      <p:ext uri="{BB962C8B-B14F-4D97-AF65-F5344CB8AC3E}">
        <p14:creationId xmlns:p14="http://schemas.microsoft.com/office/powerpoint/2010/main" val="395958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381000" y="514350"/>
            <a:ext cx="8382000" cy="6001643"/>
          </a:xfrm>
          <a:prstGeom prst="rect">
            <a:avLst/>
          </a:prstGeom>
        </p:spPr>
        <p:txBody>
          <a:bodyPr wrap="square">
            <a:spAutoFit/>
          </a:bodyPr>
          <a:lstStyle/>
          <a:p>
            <a:r>
              <a:rPr lang="en-US" sz="3200" i="1" dirty="0"/>
              <a:t>Acceptance</a:t>
            </a:r>
            <a:r>
              <a:rPr lang="en-US" sz="3200" dirty="0"/>
              <a:t> was replaced by </a:t>
            </a:r>
            <a:r>
              <a:rPr lang="en-US" sz="3200" b="1" u="sng" dirty="0"/>
              <a:t>Rejection</a:t>
            </a:r>
          </a:p>
          <a:p>
            <a:r>
              <a:rPr lang="en-US" sz="3200" dirty="0"/>
              <a:t>Not ______ Enough</a:t>
            </a:r>
          </a:p>
          <a:p>
            <a:endParaRPr lang="en-US" sz="3200" dirty="0"/>
          </a:p>
          <a:p>
            <a:r>
              <a:rPr lang="en-US" sz="3200" i="1" dirty="0"/>
              <a:t>Significance</a:t>
            </a:r>
            <a:r>
              <a:rPr lang="en-US" sz="3200" dirty="0"/>
              <a:t>  was replaced by </a:t>
            </a:r>
            <a:r>
              <a:rPr lang="en-US" sz="3200" b="1" u="sng" dirty="0"/>
              <a:t>Insignificance</a:t>
            </a:r>
          </a:p>
          <a:p>
            <a:r>
              <a:rPr lang="en-US" sz="3200" dirty="0"/>
              <a:t>Guilt &amp; Shame</a:t>
            </a:r>
          </a:p>
          <a:p>
            <a:endParaRPr lang="en-US" sz="3200" dirty="0"/>
          </a:p>
          <a:p>
            <a:r>
              <a:rPr lang="en-US" sz="3200" i="1" dirty="0"/>
              <a:t>Security</a:t>
            </a:r>
            <a:r>
              <a:rPr lang="en-US" sz="3200" dirty="0"/>
              <a:t> was replaced by </a:t>
            </a:r>
            <a:r>
              <a:rPr lang="en-US" sz="3200" b="1" u="sng" dirty="0"/>
              <a:t>Insecurity</a:t>
            </a:r>
          </a:p>
          <a:p>
            <a:r>
              <a:rPr lang="en-US" sz="3200" dirty="0"/>
              <a:t>Fear &amp; Anxiety</a:t>
            </a:r>
          </a:p>
          <a:p>
            <a:endParaRPr lang="en-US" sz="3200" dirty="0"/>
          </a:p>
          <a:p>
            <a:endParaRPr lang="en-US" sz="3200" dirty="0"/>
          </a:p>
          <a:p>
            <a:br>
              <a:rPr lang="en-US" sz="3200" dirty="0"/>
            </a:br>
            <a:endParaRPr lang="en-US" sz="3200" dirty="0"/>
          </a:p>
        </p:txBody>
      </p:sp>
    </p:spTree>
    <p:extLst>
      <p:ext uri="{BB962C8B-B14F-4D97-AF65-F5344CB8AC3E}">
        <p14:creationId xmlns:p14="http://schemas.microsoft.com/office/powerpoint/2010/main" val="13810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298" y="-44769"/>
            <a:ext cx="9067801" cy="5334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sz="2800" b="1" dirty="0"/>
              <a:t> Pause for Thought</a:t>
            </a:r>
            <a:endParaRPr lang="en-US" sz="3600" b="1" dirty="0"/>
          </a:p>
        </p:txBody>
      </p:sp>
      <p:sp>
        <p:nvSpPr>
          <p:cNvPr id="5" name="TextBox 4"/>
          <p:cNvSpPr txBox="1"/>
          <p:nvPr/>
        </p:nvSpPr>
        <p:spPr>
          <a:xfrm>
            <a:off x="6934200" y="4522640"/>
            <a:ext cx="1905000" cy="523220"/>
          </a:xfrm>
          <a:prstGeom prst="rect">
            <a:avLst/>
          </a:prstGeom>
          <a:noFill/>
        </p:spPr>
        <p:txBody>
          <a:bodyPr wrap="square" rtlCol="0">
            <a:spAutoFit/>
          </a:bodyPr>
          <a:lstStyle/>
          <a:p>
            <a:pPr algn="ctr"/>
            <a:r>
              <a:rPr lang="en-US" sz="2800" dirty="0"/>
              <a:t>Page 25</a:t>
            </a:r>
          </a:p>
        </p:txBody>
      </p:sp>
      <p:pic>
        <p:nvPicPr>
          <p:cNvPr id="7" name="Picture 2">
            <a:extLst>
              <a:ext uri="{FF2B5EF4-FFF2-40B4-BE49-F238E27FC236}">
                <a16:creationId xmlns:a16="http://schemas.microsoft.com/office/drawing/2014/main" id="{9A8AC527-24EB-4B22-96F5-04533EC6B1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6528" y="1885950"/>
            <a:ext cx="4594225" cy="25929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a:extLst>
              <a:ext uri="{FF2B5EF4-FFF2-40B4-BE49-F238E27FC236}">
                <a16:creationId xmlns:a16="http://schemas.microsoft.com/office/drawing/2014/main" id="{38AC65C8-7A23-47B8-8CF7-1CB5B1C921F2}"/>
              </a:ext>
            </a:extLst>
          </p:cNvPr>
          <p:cNvSpPr txBox="1"/>
          <p:nvPr/>
        </p:nvSpPr>
        <p:spPr>
          <a:xfrm>
            <a:off x="76200" y="590550"/>
            <a:ext cx="9067800" cy="1077218"/>
          </a:xfrm>
          <a:prstGeom prst="rect">
            <a:avLst/>
          </a:prstGeom>
          <a:noFill/>
        </p:spPr>
        <p:txBody>
          <a:bodyPr wrap="square" rtlCol="0" anchor="t">
            <a:spAutoFit/>
          </a:bodyPr>
          <a:lstStyle/>
          <a:p>
            <a:pPr algn="ctr"/>
            <a:r>
              <a:rPr lang="en-US" sz="3200" dirty="0"/>
              <a:t>What are common ways women often search for acceptance, significance, and security</a:t>
            </a:r>
            <a:r>
              <a:rPr lang="en-US" sz="3200" dirty="0">
                <a:cs typeface="Calibri"/>
              </a:rPr>
              <a:t>?</a:t>
            </a:r>
          </a:p>
        </p:txBody>
      </p:sp>
    </p:spTree>
    <p:extLst>
      <p:ext uri="{BB962C8B-B14F-4D97-AF65-F5344CB8AC3E}">
        <p14:creationId xmlns:p14="http://schemas.microsoft.com/office/powerpoint/2010/main" val="2677622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28600" y="1733550"/>
            <a:ext cx="8382000" cy="3785652"/>
          </a:xfrm>
          <a:prstGeom prst="rect">
            <a:avLst/>
          </a:prstGeom>
        </p:spPr>
        <p:txBody>
          <a:bodyPr wrap="square" anchor="t">
            <a:spAutoFit/>
          </a:bodyPr>
          <a:lstStyle/>
          <a:p>
            <a:pPr algn="ctr"/>
            <a:r>
              <a:rPr lang="en-US" sz="8000" b="1" dirty="0"/>
              <a:t>What about you?</a:t>
            </a:r>
          </a:p>
          <a:p>
            <a:pPr algn="ctr"/>
            <a:br>
              <a:rPr lang="en-US" sz="8000" b="1" dirty="0"/>
            </a:br>
            <a:endParaRPr lang="en-US" sz="8000" b="1" dirty="0"/>
          </a:p>
        </p:txBody>
      </p:sp>
    </p:spTree>
    <p:extLst>
      <p:ext uri="{BB962C8B-B14F-4D97-AF65-F5344CB8AC3E}">
        <p14:creationId xmlns:p14="http://schemas.microsoft.com/office/powerpoint/2010/main" val="37489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black question mark">
            <a:extLst>
              <a:ext uri="{FF2B5EF4-FFF2-40B4-BE49-F238E27FC236}">
                <a16:creationId xmlns:a16="http://schemas.microsoft.com/office/drawing/2014/main" id="{5EE129F4-9E46-448C-B5F8-270D2F4F14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1047750"/>
            <a:ext cx="1581150" cy="21336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304800" y="819150"/>
            <a:ext cx="8382000" cy="4524315"/>
          </a:xfrm>
          <a:prstGeom prst="rect">
            <a:avLst/>
          </a:prstGeom>
        </p:spPr>
        <p:txBody>
          <a:bodyPr wrap="square" anchor="t">
            <a:spAutoFit/>
          </a:bodyPr>
          <a:lstStyle/>
          <a:p>
            <a:pPr algn="ctr"/>
            <a:r>
              <a:rPr lang="en-US" sz="3600" b="1" dirty="0"/>
              <a:t>Rejection, Insignificance, or Insecurity</a:t>
            </a:r>
          </a:p>
          <a:p>
            <a:pPr algn="ctr"/>
            <a:endParaRPr lang="en-US" sz="3600" b="1" dirty="0"/>
          </a:p>
          <a:p>
            <a:pPr algn="ctr"/>
            <a:r>
              <a:rPr lang="en-US" sz="3600" b="1" dirty="0"/>
              <a:t>IDENTIFY which of these if often the</a:t>
            </a:r>
          </a:p>
          <a:p>
            <a:pPr algn="ctr"/>
            <a:r>
              <a:rPr lang="en-US" sz="3600" b="1" dirty="0"/>
              <a:t>PRIMARY driving force </a:t>
            </a:r>
          </a:p>
          <a:p>
            <a:pPr algn="ctr"/>
            <a:r>
              <a:rPr lang="en-US" sz="3600" b="1" dirty="0"/>
              <a:t>behind your unhealthy behavior?</a:t>
            </a:r>
            <a:endParaRPr lang="en-US" sz="3600" dirty="0">
              <a:cs typeface="Calibri"/>
            </a:endParaRPr>
          </a:p>
          <a:p>
            <a:pPr algn="ctr"/>
            <a:endParaRPr lang="en-US" sz="3600" dirty="0"/>
          </a:p>
          <a:p>
            <a:pPr algn="ctr"/>
            <a:br>
              <a:rPr lang="en-US" sz="3600" dirty="0"/>
            </a:br>
            <a:endParaRPr lang="en-US" sz="3600" dirty="0"/>
          </a:p>
        </p:txBody>
      </p:sp>
    </p:spTree>
    <p:extLst>
      <p:ext uri="{BB962C8B-B14F-4D97-AF65-F5344CB8AC3E}">
        <p14:creationId xmlns:p14="http://schemas.microsoft.com/office/powerpoint/2010/main" val="389019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1729702" y="1735421"/>
            <a:ext cx="5019212" cy="1704879"/>
          </a:xfrm>
        </p:spPr>
        <p:txBody>
          <a:bodyPr>
            <a:noAutofit/>
          </a:bodyPr>
          <a:lstStyle/>
          <a:p>
            <a:pPr marL="0" indent="0" algn="ctr">
              <a:buNone/>
            </a:pPr>
            <a:r>
              <a:rPr lang="en-US" sz="8800"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914400" y="742950"/>
            <a:ext cx="6523736" cy="4208166"/>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152400" y="192384"/>
            <a:ext cx="8534400" cy="5078313"/>
          </a:xfrm>
          <a:prstGeom prst="rect">
            <a:avLst/>
          </a:prstGeom>
        </p:spPr>
        <p:txBody>
          <a:bodyPr wrap="square">
            <a:spAutoFit/>
          </a:bodyPr>
          <a:lstStyle/>
          <a:p>
            <a:pPr algn="ctr"/>
            <a:endParaRPr lang="en-US" sz="3600" b="1" dirty="0"/>
          </a:p>
          <a:p>
            <a:pPr algn="ctr"/>
            <a:r>
              <a:rPr lang="en-US" sz="3600" b="1" dirty="0"/>
              <a:t>Ask Jesus to open your spiritual eyes that you may see begin to see that your </a:t>
            </a:r>
            <a:r>
              <a:rPr lang="en-US" sz="3600" b="1" u="sng" dirty="0">
                <a:highlight>
                  <a:srgbClr val="FFFF00"/>
                </a:highlight>
              </a:rPr>
              <a:t>ultimate</a:t>
            </a:r>
            <a:r>
              <a:rPr lang="en-US" sz="3600" b="1" dirty="0"/>
              <a:t> </a:t>
            </a:r>
          </a:p>
          <a:p>
            <a:pPr algn="ctr"/>
            <a:r>
              <a:rPr lang="en-US" sz="3600" b="1" dirty="0"/>
              <a:t>Acceptance, Security, or Significance </a:t>
            </a:r>
          </a:p>
          <a:p>
            <a:pPr algn="ctr"/>
            <a:r>
              <a:rPr lang="en-US" sz="3600" b="1" dirty="0"/>
              <a:t>in your relationship with Him.</a:t>
            </a:r>
          </a:p>
          <a:p>
            <a:pPr algn="ctr"/>
            <a:endParaRPr lang="en-US" sz="3600" dirty="0"/>
          </a:p>
          <a:p>
            <a:pPr algn="ctr"/>
            <a:endParaRPr lang="en-US" sz="3600" dirty="0"/>
          </a:p>
          <a:p>
            <a:pPr algn="ctr"/>
            <a:br>
              <a:rPr lang="en-US" sz="3600" dirty="0"/>
            </a:br>
            <a:endParaRPr lang="en-US" sz="3600" dirty="0"/>
          </a:p>
        </p:txBody>
      </p:sp>
    </p:spTree>
    <p:extLst>
      <p:ext uri="{BB962C8B-B14F-4D97-AF65-F5344CB8AC3E}">
        <p14:creationId xmlns:p14="http://schemas.microsoft.com/office/powerpoint/2010/main" val="227726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5198" cy="51435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Rectangle 1"/>
          <p:cNvSpPr/>
          <p:nvPr/>
        </p:nvSpPr>
        <p:spPr>
          <a:xfrm>
            <a:off x="373626" y="523284"/>
            <a:ext cx="8077073" cy="715581"/>
          </a:xfrm>
          <a:prstGeom prst="rect">
            <a:avLst/>
          </a:prstGeom>
        </p:spPr>
        <p:txBody>
          <a:bodyPr wrap="square">
            <a:spAutoFit/>
          </a:bodyPr>
          <a:lstStyle/>
          <a:p>
            <a:pPr algn="ctr"/>
            <a:r>
              <a:rPr lang="en-US" sz="4050" b="1" dirty="0"/>
              <a:t>Who I Am in Christ </a:t>
            </a:r>
            <a:endParaRPr lang="en-US" sz="4050" dirty="0"/>
          </a:p>
        </p:txBody>
      </p:sp>
      <p:pic>
        <p:nvPicPr>
          <p:cNvPr id="2050" name="Picture 2" descr="C:\Users\TD\Dropbox\!Freedom\!NEW FICM Course\fic-app-3-phone-we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6363" y="1238865"/>
            <a:ext cx="5434451" cy="3056879"/>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1BE3E4-B35C-43AA-98F3-69660908BEA8}"/>
              </a:ext>
            </a:extLst>
          </p:cNvPr>
          <p:cNvSpPr txBox="1"/>
          <p:nvPr/>
        </p:nvSpPr>
        <p:spPr>
          <a:xfrm>
            <a:off x="410497" y="1524386"/>
            <a:ext cx="4479698" cy="3277820"/>
          </a:xfrm>
          <a:prstGeom prst="rect">
            <a:avLst/>
          </a:prstGeom>
          <a:noFill/>
        </p:spPr>
        <p:txBody>
          <a:bodyPr wrap="square" rtlCol="0">
            <a:spAutoFit/>
          </a:bodyPr>
          <a:lstStyle/>
          <a:p>
            <a:pPr algn="ctr"/>
            <a:r>
              <a:rPr lang="en-US" sz="4050" dirty="0"/>
              <a:t>Daily Review</a:t>
            </a:r>
          </a:p>
          <a:p>
            <a:pPr algn="ctr"/>
            <a:r>
              <a:rPr lang="en-US" sz="4050" dirty="0"/>
              <a:t>Page 33</a:t>
            </a:r>
          </a:p>
          <a:p>
            <a:pPr algn="ctr"/>
            <a:r>
              <a:rPr lang="en-US" sz="4050" dirty="0"/>
              <a:t>Or </a:t>
            </a:r>
          </a:p>
          <a:p>
            <a:pPr algn="ctr"/>
            <a:r>
              <a:rPr lang="en-US" sz="4050" dirty="0"/>
              <a:t>in the App</a:t>
            </a:r>
          </a:p>
          <a:p>
            <a:endParaRPr lang="en-US" sz="4500" dirty="0"/>
          </a:p>
        </p:txBody>
      </p:sp>
    </p:spTree>
    <p:extLst>
      <p:ext uri="{BB962C8B-B14F-4D97-AF65-F5344CB8AC3E}">
        <p14:creationId xmlns:p14="http://schemas.microsoft.com/office/powerpoint/2010/main" val="243781295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1366</TotalTime>
  <Words>2388</Words>
  <Application>Microsoft Office PowerPoint</Application>
  <PresentationFormat>On-screen Show (16:9)</PresentationFormat>
  <Paragraphs>209</Paragraphs>
  <Slides>27</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PowerPoint Presentation</vt:lpstr>
      <vt:lpstr>PowerPoint Presentation</vt:lpstr>
      <vt:lpstr>PowerPoint Presentation</vt:lpstr>
      <vt:lpstr>  Genesis 2</vt:lpstr>
      <vt:lpstr>  Living Being – Soul/Spirit-Psyche</vt:lpstr>
      <vt:lpstr> FREEDOM IN CHRIST                                                                       Genesis 1</vt:lpstr>
      <vt:lpstr> FREEDOM IN CHRIST                                                                       Genesis 1</vt:lpstr>
      <vt:lpstr>PowerPoint Presentation</vt:lpstr>
      <vt:lpstr>PowerPoint Presentation</vt:lpstr>
      <vt:lpstr>PowerPoint Presentation</vt:lpstr>
      <vt:lpstr>PowerPoint Presentation</vt:lpstr>
      <vt:lpstr>PowerPoint Presentation</vt:lpstr>
      <vt:lpstr> FREEDOM IN CHRIST                                                                       Genesis 3</vt:lpstr>
      <vt:lpstr> FREEDOM IN CHRIST                                                                       Genesis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TD</dc:creator>
  <cp:lastModifiedBy>Trenidy Davis</cp:lastModifiedBy>
  <cp:revision>169</cp:revision>
  <dcterms:created xsi:type="dcterms:W3CDTF">2014-08-06T21:57:47Z</dcterms:created>
  <dcterms:modified xsi:type="dcterms:W3CDTF">2024-02-06T15:23:13Z</dcterms:modified>
</cp:coreProperties>
</file>