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3"/>
  </p:notesMasterIdLst>
  <p:sldIdLst>
    <p:sldId id="394" r:id="rId4"/>
    <p:sldId id="392" r:id="rId5"/>
    <p:sldId id="307" r:id="rId6"/>
    <p:sldId id="308" r:id="rId7"/>
    <p:sldId id="400" r:id="rId8"/>
    <p:sldId id="310" r:id="rId9"/>
    <p:sldId id="393" r:id="rId10"/>
    <p:sldId id="421" r:id="rId11"/>
    <p:sldId id="301" r:id="rId12"/>
    <p:sldId id="424" r:id="rId13"/>
    <p:sldId id="397" r:id="rId14"/>
    <p:sldId id="442" r:id="rId15"/>
    <p:sldId id="423" r:id="rId16"/>
    <p:sldId id="440" r:id="rId17"/>
    <p:sldId id="452" r:id="rId18"/>
    <p:sldId id="370" r:id="rId19"/>
    <p:sldId id="455" r:id="rId20"/>
    <p:sldId id="399" r:id="rId21"/>
    <p:sldId id="389"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13" autoAdjust="0"/>
    <p:restoredTop sz="89246" autoAdjust="0"/>
  </p:normalViewPr>
  <p:slideViewPr>
    <p:cSldViewPr>
      <p:cViewPr varScale="1">
        <p:scale>
          <a:sx n="101" d="100"/>
          <a:sy n="101" d="100"/>
        </p:scale>
        <p:origin x="341" y="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E3AB6-E2D5-4BEF-B868-5BE817792B7A}" type="datetimeFigureOut">
              <a:rPr lang="en-US" smtClean="0"/>
              <a:t>2/6/2024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E108F-E9A8-4AB7-B136-4EF6262005D1}" type="slidenum">
              <a:rPr lang="en-US" smtClean="0"/>
              <a:t>‹#›</a:t>
            </a:fld>
            <a:endParaRPr lang="en-US"/>
          </a:p>
        </p:txBody>
      </p:sp>
    </p:spTree>
    <p:extLst>
      <p:ext uri="{BB962C8B-B14F-4D97-AF65-F5344CB8AC3E}">
        <p14:creationId xmlns:p14="http://schemas.microsoft.com/office/powerpoint/2010/main" val="381199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a:t>
            </a:fld>
            <a:endParaRPr lang="en-US" dirty="0"/>
          </a:p>
        </p:txBody>
      </p:sp>
    </p:spTree>
    <p:extLst>
      <p:ext uri="{BB962C8B-B14F-4D97-AF65-F5344CB8AC3E}">
        <p14:creationId xmlns:p14="http://schemas.microsoft.com/office/powerpoint/2010/main" val="198531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4</a:t>
            </a:fld>
            <a:endParaRPr lang="en-US" dirty="0"/>
          </a:p>
        </p:txBody>
      </p:sp>
    </p:spTree>
    <p:extLst>
      <p:ext uri="{BB962C8B-B14F-4D97-AF65-F5344CB8AC3E}">
        <p14:creationId xmlns:p14="http://schemas.microsoft.com/office/powerpoint/2010/main" val="1985317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6</a:t>
            </a:fld>
            <a:endParaRPr lang="en-US"/>
          </a:p>
        </p:txBody>
      </p:sp>
    </p:spTree>
    <p:extLst>
      <p:ext uri="{BB962C8B-B14F-4D97-AF65-F5344CB8AC3E}">
        <p14:creationId xmlns:p14="http://schemas.microsoft.com/office/powerpoint/2010/main" val="457446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7</a:t>
            </a:fld>
            <a:endParaRPr lang="en-US" dirty="0"/>
          </a:p>
        </p:txBody>
      </p:sp>
    </p:spTree>
    <p:extLst>
      <p:ext uri="{BB962C8B-B14F-4D97-AF65-F5344CB8AC3E}">
        <p14:creationId xmlns:p14="http://schemas.microsoft.com/office/powerpoint/2010/main" val="3068809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E108F-E9A8-4AB7-B136-4EF6262005D1}" type="slidenum">
              <a:rPr lang="en-US" smtClean="0"/>
              <a:t>13</a:t>
            </a:fld>
            <a:endParaRPr lang="en-US"/>
          </a:p>
        </p:txBody>
      </p:sp>
    </p:spTree>
    <p:extLst>
      <p:ext uri="{BB962C8B-B14F-4D97-AF65-F5344CB8AC3E}">
        <p14:creationId xmlns:p14="http://schemas.microsoft.com/office/powerpoint/2010/main" val="1710872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7388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054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531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08202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97682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0436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2768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2766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54209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76356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3594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1171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1122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89499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93652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93062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02894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52770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72198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21090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77823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5738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9150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680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8671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278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114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8063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9857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16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156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8874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199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E3C2F32-332F-48B5-9A78-10B79C5521B0}" type="datetimeFigureOut">
              <a:rPr lang="en-US" smtClean="0"/>
              <a:t>2/6/2024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37755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E3C2F32-332F-48B5-9A78-10B79C5521B0}" type="datetimeFigureOut">
              <a:rPr lang="en-US" smtClean="0"/>
              <a:t>2/6/2024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4138706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2/6/2024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048011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3074" name="Picture 2" descr="C:\Users\TD\Dropbox\!Freedom\!NEW FICM Course\Condensed Book Logo Cov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71650"/>
            <a:ext cx="10782300" cy="8305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7970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1752600" y="228540"/>
            <a:ext cx="5572359" cy="4708981"/>
          </a:xfrm>
          <a:prstGeom prst="rect">
            <a:avLst/>
          </a:prstGeom>
        </p:spPr>
        <p:txBody>
          <a:bodyPr wrap="none">
            <a:spAutoFit/>
          </a:bodyPr>
          <a:lstStyle/>
          <a:p>
            <a:pPr algn="ctr"/>
            <a:r>
              <a:rPr lang="en-US" sz="6000" dirty="0" err="1"/>
              <a:t>Terah’s</a:t>
            </a:r>
            <a:r>
              <a:rPr lang="en-US" sz="6000" dirty="0"/>
              <a:t> Story</a:t>
            </a:r>
          </a:p>
          <a:p>
            <a:pPr algn="ctr"/>
            <a:endParaRPr lang="en-US" sz="6000" dirty="0"/>
          </a:p>
          <a:p>
            <a:pPr algn="ctr"/>
            <a:endParaRPr lang="en-US" sz="6000" dirty="0"/>
          </a:p>
          <a:p>
            <a:pPr algn="ctr"/>
            <a:endParaRPr lang="en-US" sz="6000" dirty="0"/>
          </a:p>
          <a:p>
            <a:pPr algn="ctr"/>
            <a:r>
              <a:rPr lang="en-US" sz="6000" dirty="0"/>
              <a:t>Genesis 11:27-32</a:t>
            </a:r>
          </a:p>
        </p:txBody>
      </p:sp>
      <p:pic>
        <p:nvPicPr>
          <p:cNvPr id="6" name="Picture 2" descr="Image result for BIble and coffee">
            <a:extLst>
              <a:ext uri="{FF2B5EF4-FFF2-40B4-BE49-F238E27FC236}">
                <a16:creationId xmlns:a16="http://schemas.microsoft.com/office/drawing/2014/main" id="{26DCEAFA-6F0A-4837-B930-D13B145CB6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8244" y="1437085"/>
            <a:ext cx="4247512" cy="221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00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4"/>
          <p:cNvPicPr>
            <a:picLocks noChangeAspect="1"/>
          </p:cNvPicPr>
          <p:nvPr/>
        </p:nvPicPr>
        <p:blipFill>
          <a:blip r:embed="rId4">
            <a:grayscl/>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609600" y="819150"/>
            <a:ext cx="8001000" cy="4030790"/>
          </a:xfrm>
          <a:prstGeom prst="rect">
            <a:avLst/>
          </a:prstGeom>
        </p:spPr>
      </p:pic>
      <p:sp>
        <p:nvSpPr>
          <p:cNvPr id="4" name="TextBox 3"/>
          <p:cNvSpPr txBox="1"/>
          <p:nvPr/>
        </p:nvSpPr>
        <p:spPr>
          <a:xfrm>
            <a:off x="4648200" y="1657350"/>
            <a:ext cx="4419600" cy="838200"/>
          </a:xfrm>
          <a:prstGeom prst="rect">
            <a:avLst/>
          </a:prstGeom>
          <a:noFill/>
        </p:spPr>
        <p:txBody>
          <a:bodyPr wrap="square" rtlCol="0">
            <a:spAutoFit/>
          </a:bodyPr>
          <a:lstStyle/>
          <a:p>
            <a:pPr algn="ctr"/>
            <a:r>
              <a:rPr lang="en-US" sz="4800" b="1" baseline="30000" dirty="0" err="1"/>
              <a:t>Terah’s</a:t>
            </a:r>
            <a:r>
              <a:rPr lang="en-US" sz="4800" b="1" dirty="0"/>
              <a:t> Story</a:t>
            </a:r>
            <a:endParaRPr lang="en-US" sz="4800" dirty="0"/>
          </a:p>
        </p:txBody>
      </p:sp>
      <p:sp>
        <p:nvSpPr>
          <p:cNvPr id="8" name="TextBox 7"/>
          <p:cNvSpPr txBox="1"/>
          <p:nvPr/>
        </p:nvSpPr>
        <p:spPr>
          <a:xfrm>
            <a:off x="4130040" y="263664"/>
            <a:ext cx="4953000" cy="707886"/>
          </a:xfrm>
          <a:prstGeom prst="rect">
            <a:avLst/>
          </a:prstGeom>
          <a:noFill/>
        </p:spPr>
        <p:txBody>
          <a:bodyPr wrap="square" rtlCol="0">
            <a:spAutoFit/>
          </a:bodyPr>
          <a:lstStyle/>
          <a:p>
            <a:pPr algn="ctr"/>
            <a:r>
              <a:rPr lang="en-US" sz="4000" i="1" dirty="0"/>
              <a:t>Genesis 11:27-32</a:t>
            </a:r>
          </a:p>
        </p:txBody>
      </p:sp>
    </p:spTree>
    <p:extLst>
      <p:ext uri="{BB962C8B-B14F-4D97-AF65-F5344CB8AC3E}">
        <p14:creationId xmlns:p14="http://schemas.microsoft.com/office/powerpoint/2010/main" val="303485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p:cNvSpPr txBox="1"/>
          <p:nvPr/>
        </p:nvSpPr>
        <p:spPr>
          <a:xfrm>
            <a:off x="4648200" y="1657350"/>
            <a:ext cx="4419600" cy="1015663"/>
          </a:xfrm>
          <a:prstGeom prst="rect">
            <a:avLst/>
          </a:prstGeom>
          <a:noFill/>
        </p:spPr>
        <p:txBody>
          <a:bodyPr wrap="square" rtlCol="0">
            <a:spAutoFit/>
          </a:bodyPr>
          <a:lstStyle/>
          <a:p>
            <a:pPr algn="ctr"/>
            <a:r>
              <a:rPr lang="en-US" sz="6000" b="1" baseline="30000" dirty="0"/>
              <a:t>Our</a:t>
            </a:r>
            <a:r>
              <a:rPr lang="en-US" sz="6000" b="1" dirty="0"/>
              <a:t> Story</a:t>
            </a:r>
            <a:endParaRPr lang="en-US" sz="6000" dirty="0"/>
          </a:p>
        </p:txBody>
      </p:sp>
      <p:cxnSp>
        <p:nvCxnSpPr>
          <p:cNvPr id="10" name="Curved Connector 9"/>
          <p:cNvCxnSpPr/>
          <p:nvPr/>
        </p:nvCxnSpPr>
        <p:spPr>
          <a:xfrm rot="10800000">
            <a:off x="4038600" y="1733550"/>
            <a:ext cx="2286000" cy="1905000"/>
          </a:xfrm>
          <a:prstGeom prst="curvedConnector3">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flipH="1">
            <a:off x="2667000" y="1962150"/>
            <a:ext cx="457200" cy="1066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Freeform 14"/>
          <p:cNvSpPr/>
          <p:nvPr/>
        </p:nvSpPr>
        <p:spPr>
          <a:xfrm>
            <a:off x="3118101" y="1663290"/>
            <a:ext cx="708286" cy="305593"/>
          </a:xfrm>
          <a:custGeom>
            <a:avLst/>
            <a:gdLst>
              <a:gd name="connsiteX0" fmla="*/ 708286 w 708286"/>
              <a:gd name="connsiteY0" fmla="*/ 0 h 305593"/>
              <a:gd name="connsiteX1" fmla="*/ 290415 w 708286"/>
              <a:gd name="connsiteY1" fmla="*/ 73742 h 305593"/>
              <a:gd name="connsiteX2" fmla="*/ 20028 w 708286"/>
              <a:gd name="connsiteY2" fmla="*/ 286775 h 305593"/>
              <a:gd name="connsiteX3" fmla="*/ 20028 w 708286"/>
              <a:gd name="connsiteY3" fmla="*/ 294968 h 305593"/>
            </a:gdLst>
            <a:ahLst/>
            <a:cxnLst>
              <a:cxn ang="0">
                <a:pos x="connsiteX0" y="connsiteY0"/>
              </a:cxn>
              <a:cxn ang="0">
                <a:pos x="connsiteX1" y="connsiteY1"/>
              </a:cxn>
              <a:cxn ang="0">
                <a:pos x="connsiteX2" y="connsiteY2"/>
              </a:cxn>
              <a:cxn ang="0">
                <a:pos x="connsiteX3" y="connsiteY3"/>
              </a:cxn>
            </a:cxnLst>
            <a:rect l="l" t="t" r="r" b="b"/>
            <a:pathLst>
              <a:path w="708286" h="305593">
                <a:moveTo>
                  <a:pt x="708286" y="0"/>
                </a:moveTo>
                <a:cubicBezTo>
                  <a:pt x="556705" y="12973"/>
                  <a:pt x="405125" y="25946"/>
                  <a:pt x="290415" y="73742"/>
                </a:cubicBezTo>
                <a:cubicBezTo>
                  <a:pt x="175705" y="121538"/>
                  <a:pt x="65092" y="249904"/>
                  <a:pt x="20028" y="286775"/>
                </a:cubicBezTo>
                <a:cubicBezTo>
                  <a:pt x="-25036" y="323646"/>
                  <a:pt x="20028" y="294968"/>
                  <a:pt x="20028" y="294968"/>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US" dirty="0"/>
          </a:p>
        </p:txBody>
      </p:sp>
      <p:sp>
        <p:nvSpPr>
          <p:cNvPr id="16" name="TextBox 15"/>
          <p:cNvSpPr txBox="1"/>
          <p:nvPr/>
        </p:nvSpPr>
        <p:spPr>
          <a:xfrm>
            <a:off x="5029200" y="3562350"/>
            <a:ext cx="2209800" cy="707886"/>
          </a:xfrm>
          <a:prstGeom prst="rect">
            <a:avLst/>
          </a:prstGeom>
          <a:noFill/>
        </p:spPr>
        <p:txBody>
          <a:bodyPr wrap="square" rtlCol="0">
            <a:spAutoFit/>
          </a:bodyPr>
          <a:lstStyle/>
          <a:p>
            <a:pPr algn="ctr"/>
            <a:r>
              <a:rPr lang="en-US" sz="4000" dirty="0"/>
              <a:t>Salvation</a:t>
            </a:r>
          </a:p>
        </p:txBody>
      </p:sp>
      <p:sp>
        <p:nvSpPr>
          <p:cNvPr id="17" name="TextBox 16"/>
          <p:cNvSpPr txBox="1"/>
          <p:nvPr/>
        </p:nvSpPr>
        <p:spPr>
          <a:xfrm>
            <a:off x="2971800" y="971550"/>
            <a:ext cx="1981200" cy="646331"/>
          </a:xfrm>
          <a:prstGeom prst="rect">
            <a:avLst/>
          </a:prstGeom>
          <a:noFill/>
        </p:spPr>
        <p:txBody>
          <a:bodyPr wrap="square" rtlCol="0">
            <a:spAutoFit/>
          </a:bodyPr>
          <a:lstStyle/>
          <a:p>
            <a:pPr algn="ctr"/>
            <a:r>
              <a:rPr lang="en-US" sz="3600" dirty="0"/>
              <a:t>Stuck</a:t>
            </a:r>
          </a:p>
        </p:txBody>
      </p:sp>
      <p:sp>
        <p:nvSpPr>
          <p:cNvPr id="18" name="TextBox 17"/>
          <p:cNvSpPr txBox="1"/>
          <p:nvPr/>
        </p:nvSpPr>
        <p:spPr>
          <a:xfrm>
            <a:off x="1371600" y="3028950"/>
            <a:ext cx="2209800" cy="1323439"/>
          </a:xfrm>
          <a:prstGeom prst="rect">
            <a:avLst/>
          </a:prstGeom>
          <a:noFill/>
        </p:spPr>
        <p:txBody>
          <a:bodyPr wrap="square" rtlCol="0">
            <a:spAutoFit/>
          </a:bodyPr>
          <a:lstStyle/>
          <a:p>
            <a:pPr algn="ctr"/>
            <a:r>
              <a:rPr lang="en-US" sz="4000" dirty="0"/>
              <a:t>Freedom in Christ</a:t>
            </a:r>
          </a:p>
        </p:txBody>
      </p:sp>
      <p:sp>
        <p:nvSpPr>
          <p:cNvPr id="19" name="Oval 18"/>
          <p:cNvSpPr/>
          <p:nvPr/>
        </p:nvSpPr>
        <p:spPr>
          <a:xfrm>
            <a:off x="3886200" y="1657350"/>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173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13197"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26013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Rectangle 5"/>
          <p:cNvSpPr/>
          <p:nvPr/>
        </p:nvSpPr>
        <p:spPr>
          <a:xfrm>
            <a:off x="5410200" y="170054"/>
            <a:ext cx="3505200" cy="461665"/>
          </a:xfrm>
          <a:prstGeom prst="rect">
            <a:avLst/>
          </a:prstGeom>
        </p:spPr>
        <p:txBody>
          <a:bodyPr wrap="square">
            <a:spAutoFit/>
          </a:bodyPr>
          <a:lstStyle/>
          <a:p>
            <a:pPr algn="ctr"/>
            <a:r>
              <a:rPr lang="en-US" sz="2400" dirty="0">
                <a:solidFill>
                  <a:schemeClr val="bg1"/>
                </a:solidFill>
              </a:rPr>
              <a:t>Christian Growth</a:t>
            </a:r>
          </a:p>
        </p:txBody>
      </p:sp>
      <p:sp>
        <p:nvSpPr>
          <p:cNvPr id="7" name="TextBox 6"/>
          <p:cNvSpPr txBox="1"/>
          <p:nvPr/>
        </p:nvSpPr>
        <p:spPr>
          <a:xfrm>
            <a:off x="685800" y="1043940"/>
            <a:ext cx="7543800" cy="3416320"/>
          </a:xfrm>
          <a:prstGeom prst="rect">
            <a:avLst/>
          </a:prstGeom>
          <a:noFill/>
        </p:spPr>
        <p:txBody>
          <a:bodyPr wrap="square" rtlCol="0">
            <a:spAutoFit/>
          </a:bodyPr>
          <a:lstStyle/>
          <a:p>
            <a:pPr algn="ctr"/>
            <a:r>
              <a:rPr lang="en-US" sz="5400" dirty="0"/>
              <a:t>What are some things that can cause us to be “stuck” in our relationship with Jesus?</a:t>
            </a:r>
          </a:p>
        </p:txBody>
      </p:sp>
    </p:spTree>
    <p:extLst>
      <p:ext uri="{BB962C8B-B14F-4D97-AF65-F5344CB8AC3E}">
        <p14:creationId xmlns:p14="http://schemas.microsoft.com/office/powerpoint/2010/main" val="17540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4"/>
          <p:cNvPicPr>
            <a:picLocks noChangeAspect="1"/>
          </p:cNvPicPr>
          <p:nvPr/>
        </p:nvPicPr>
        <p:blipFill>
          <a:blip r:embed="rId4">
            <a:grayscl/>
          </a:blip>
          <a:stretch>
            <a:fillRect/>
          </a:stretch>
        </p:blipFill>
        <p:spPr>
          <a:xfrm>
            <a:off x="609600" y="819150"/>
            <a:ext cx="8001000" cy="4030790"/>
          </a:xfrm>
          <a:prstGeom prst="rect">
            <a:avLst/>
          </a:prstGeom>
        </p:spPr>
      </p:pic>
      <p:sp>
        <p:nvSpPr>
          <p:cNvPr id="4" name="TextBox 3"/>
          <p:cNvSpPr txBox="1"/>
          <p:nvPr/>
        </p:nvSpPr>
        <p:spPr>
          <a:xfrm>
            <a:off x="4648200" y="1657350"/>
            <a:ext cx="4419600" cy="838200"/>
          </a:xfrm>
          <a:prstGeom prst="rect">
            <a:avLst/>
          </a:prstGeom>
          <a:noFill/>
        </p:spPr>
        <p:txBody>
          <a:bodyPr wrap="square" rtlCol="0">
            <a:spAutoFit/>
          </a:bodyPr>
          <a:lstStyle/>
          <a:p>
            <a:pPr algn="ctr"/>
            <a:r>
              <a:rPr lang="en-US" sz="4800" b="1" baseline="30000" dirty="0" err="1"/>
              <a:t>Terah’s</a:t>
            </a:r>
            <a:r>
              <a:rPr lang="en-US" sz="4800" b="1" dirty="0"/>
              <a:t> Story</a:t>
            </a:r>
            <a:endParaRPr lang="en-US" sz="4800" dirty="0"/>
          </a:p>
        </p:txBody>
      </p:sp>
      <p:sp>
        <p:nvSpPr>
          <p:cNvPr id="8" name="TextBox 7"/>
          <p:cNvSpPr txBox="1"/>
          <p:nvPr/>
        </p:nvSpPr>
        <p:spPr>
          <a:xfrm>
            <a:off x="4130040" y="263664"/>
            <a:ext cx="4953000" cy="707886"/>
          </a:xfrm>
          <a:prstGeom prst="rect">
            <a:avLst/>
          </a:prstGeom>
          <a:noFill/>
        </p:spPr>
        <p:txBody>
          <a:bodyPr wrap="square" rtlCol="0">
            <a:spAutoFit/>
          </a:bodyPr>
          <a:lstStyle/>
          <a:p>
            <a:pPr algn="ctr"/>
            <a:r>
              <a:rPr lang="en-US" sz="4000" i="1" dirty="0"/>
              <a:t>Genesis 11:27-32</a:t>
            </a:r>
          </a:p>
        </p:txBody>
      </p:sp>
    </p:spTree>
    <p:extLst>
      <p:ext uri="{BB962C8B-B14F-4D97-AF65-F5344CB8AC3E}">
        <p14:creationId xmlns:p14="http://schemas.microsoft.com/office/powerpoint/2010/main" val="1732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76200" y="502424"/>
            <a:ext cx="8915400" cy="4154983"/>
          </a:xfrm>
          <a:prstGeom prst="rect">
            <a:avLst/>
          </a:prstGeom>
        </p:spPr>
        <p:txBody>
          <a:bodyPr wrap="square">
            <a:spAutoFit/>
          </a:bodyPr>
          <a:lstStyle/>
          <a:p>
            <a:pPr algn="ctr"/>
            <a:r>
              <a:rPr lang="en-US" sz="4000" i="1" dirty="0"/>
              <a:t>Joshua 24:2-3</a:t>
            </a:r>
            <a:endParaRPr lang="en-US" sz="3200" i="1" dirty="0"/>
          </a:p>
          <a:p>
            <a:r>
              <a:rPr lang="en-US" sz="3200" dirty="0"/>
              <a:t>Joshua said to all the people, “This is what the Lord, the God of Israel, says: ‘Long ago your ancestors, including Terah the father of Abraham ……. lived beyond the Euphrates River and </a:t>
            </a:r>
            <a:r>
              <a:rPr lang="en-US" sz="3200" u="sng" dirty="0"/>
              <a:t>worshiped other gods.</a:t>
            </a:r>
            <a:r>
              <a:rPr lang="en-US" sz="3200" dirty="0"/>
              <a:t> But I took your father Abraham from the land beyond the Euphrates and led him throughout Canaan and gave him many descendants.</a:t>
            </a:r>
          </a:p>
        </p:txBody>
      </p:sp>
    </p:spTree>
    <p:extLst>
      <p:ext uri="{BB962C8B-B14F-4D97-AF65-F5344CB8AC3E}">
        <p14:creationId xmlns:p14="http://schemas.microsoft.com/office/powerpoint/2010/main" val="166518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95"/>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Rectangle 5"/>
          <p:cNvSpPr/>
          <p:nvPr/>
        </p:nvSpPr>
        <p:spPr>
          <a:xfrm>
            <a:off x="5410200" y="170054"/>
            <a:ext cx="3505200" cy="461665"/>
          </a:xfrm>
          <a:prstGeom prst="rect">
            <a:avLst/>
          </a:prstGeom>
        </p:spPr>
        <p:txBody>
          <a:bodyPr wrap="square">
            <a:spAutoFit/>
          </a:bodyPr>
          <a:lstStyle/>
          <a:p>
            <a:pPr algn="ctr"/>
            <a:r>
              <a:rPr lang="en-US" sz="2400" dirty="0">
                <a:solidFill>
                  <a:schemeClr val="bg1"/>
                </a:solidFill>
              </a:rPr>
              <a:t>Christian Growth</a:t>
            </a:r>
          </a:p>
        </p:txBody>
      </p:sp>
      <p:sp>
        <p:nvSpPr>
          <p:cNvPr id="7" name="TextBox 6"/>
          <p:cNvSpPr txBox="1"/>
          <p:nvPr/>
        </p:nvSpPr>
        <p:spPr>
          <a:xfrm>
            <a:off x="685800" y="1200150"/>
            <a:ext cx="7543800" cy="3416320"/>
          </a:xfrm>
          <a:prstGeom prst="rect">
            <a:avLst/>
          </a:prstGeom>
          <a:noFill/>
        </p:spPr>
        <p:txBody>
          <a:bodyPr wrap="square" rtlCol="0">
            <a:spAutoFit/>
          </a:bodyPr>
          <a:lstStyle/>
          <a:p>
            <a:pPr algn="ctr"/>
            <a:r>
              <a:rPr lang="en-US" sz="5400" dirty="0"/>
              <a:t>Like Terah, idols in our life get us stuck spiritually and affect the people we love. Psalm 115:1-8</a:t>
            </a:r>
          </a:p>
        </p:txBody>
      </p:sp>
    </p:spTree>
    <p:extLst>
      <p:ext uri="{BB962C8B-B14F-4D97-AF65-F5344CB8AC3E}">
        <p14:creationId xmlns:p14="http://schemas.microsoft.com/office/powerpoint/2010/main" val="26822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3074" name="Picture 2" descr="C:\Users\TD\Dropbox\!Freedom\!NEW FICM Course\Condensed Book Logo Cov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71650"/>
            <a:ext cx="10782300" cy="8305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78173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6"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Rectangle 1"/>
          <p:cNvSpPr/>
          <p:nvPr/>
        </p:nvSpPr>
        <p:spPr>
          <a:xfrm>
            <a:off x="350715" y="795754"/>
            <a:ext cx="4231883" cy="3416320"/>
          </a:xfrm>
          <a:prstGeom prst="rect">
            <a:avLst/>
          </a:prstGeom>
        </p:spPr>
        <p:txBody>
          <a:bodyPr wrap="square">
            <a:spAutoFit/>
          </a:bodyPr>
          <a:lstStyle/>
          <a:p>
            <a:r>
              <a:rPr lang="en-US" sz="3600" b="1" dirty="0"/>
              <a:t>Truth</a:t>
            </a:r>
            <a:r>
              <a:rPr lang="en-US" sz="3600" dirty="0"/>
              <a:t> is foundational biblical teaching about our identity in Christ and the nature of the spiritual battle we're in. </a:t>
            </a:r>
          </a:p>
        </p:txBody>
      </p:sp>
      <p:pic>
        <p:nvPicPr>
          <p:cNvPr id="4" name="Picture 3">
            <a:extLst>
              <a:ext uri="{FF2B5EF4-FFF2-40B4-BE49-F238E27FC236}">
                <a16:creationId xmlns:a16="http://schemas.microsoft.com/office/drawing/2014/main" id="{DCFE9BE3-E348-4E9C-A78B-830545DDD850}"/>
              </a:ext>
            </a:extLst>
          </p:cNvPr>
          <p:cNvPicPr>
            <a:picLocks noChangeAspect="1"/>
          </p:cNvPicPr>
          <p:nvPr/>
        </p:nvPicPr>
        <p:blipFill>
          <a:blip r:embed="rId3"/>
          <a:stretch>
            <a:fillRect/>
          </a:stretch>
        </p:blipFill>
        <p:spPr>
          <a:xfrm>
            <a:off x="4803967" y="2114550"/>
            <a:ext cx="4133446" cy="2402032"/>
          </a:xfrm>
          <a:prstGeom prst="rect">
            <a:avLst/>
          </a:prstGeom>
        </p:spPr>
      </p:pic>
      <p:pic>
        <p:nvPicPr>
          <p:cNvPr id="7" name="Picture 6">
            <a:extLst>
              <a:ext uri="{FF2B5EF4-FFF2-40B4-BE49-F238E27FC236}">
                <a16:creationId xmlns:a16="http://schemas.microsoft.com/office/drawing/2014/main" id="{76731EC7-067F-4B82-A088-C1F43CB8C82E}"/>
              </a:ext>
            </a:extLst>
          </p:cNvPr>
          <p:cNvPicPr>
            <a:picLocks noChangeAspect="1"/>
          </p:cNvPicPr>
          <p:nvPr/>
        </p:nvPicPr>
        <p:blipFill>
          <a:blip r:embed="rId4"/>
          <a:stretch>
            <a:fillRect/>
          </a:stretch>
        </p:blipFill>
        <p:spPr>
          <a:xfrm>
            <a:off x="4933313" y="528638"/>
            <a:ext cx="3793544" cy="1585912"/>
          </a:xfrm>
          <a:prstGeom prst="rect">
            <a:avLst/>
          </a:prstGeom>
        </p:spPr>
      </p:pic>
    </p:spTree>
    <p:extLst>
      <p:ext uri="{BB962C8B-B14F-4D97-AF65-F5344CB8AC3E}">
        <p14:creationId xmlns:p14="http://schemas.microsoft.com/office/powerpoint/2010/main" val="166444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667893"/>
            <a:ext cx="9017135" cy="1112281"/>
          </a:xfrm>
        </p:spPr>
        <p:txBody>
          <a:bodyPr>
            <a:normAutofit fontScale="90000"/>
          </a:bodyPr>
          <a:lstStyle/>
          <a:p>
            <a:r>
              <a:rPr lang="en-US" sz="6000" dirty="0"/>
              <a:t>Freedom in Christ Course</a:t>
            </a:r>
            <a:br>
              <a:rPr lang="en-US" sz="6000" dirty="0"/>
            </a:br>
            <a:r>
              <a:rPr lang="en-US" dirty="0"/>
              <a:t>Part A</a:t>
            </a:r>
            <a:br>
              <a:rPr lang="en-US" dirty="0"/>
            </a:br>
            <a:br>
              <a:rPr lang="en-US" dirty="0"/>
            </a:br>
            <a:r>
              <a:rPr lang="en-US" dirty="0"/>
              <a:t>Session 1: Who Am I? </a:t>
            </a:r>
            <a:r>
              <a:rPr lang="en-US" dirty="0">
                <a:latin typeface="Zapf Dingbats"/>
                <a:ea typeface="Zapf Dingbats"/>
                <a:cs typeface="Zapf Dingbats"/>
                <a:sym typeface="Zapf Dingbats"/>
              </a:rPr>
              <a:t>✓</a:t>
            </a:r>
            <a:br>
              <a:rPr lang="en-US" dirty="0">
                <a:latin typeface="Zapf Dingbats"/>
                <a:ea typeface="Zapf Dingbats"/>
                <a:cs typeface="Zapf Dingbats"/>
                <a:sym typeface="Zapf Dingbats"/>
              </a:rPr>
            </a:br>
            <a:br>
              <a:rPr lang="en-US" dirty="0">
                <a:latin typeface="Zapf Dingbats"/>
                <a:ea typeface="Zapf Dingbats"/>
                <a:cs typeface="Zapf Dingbats"/>
                <a:sym typeface="Zapf Dingbats"/>
              </a:rPr>
            </a:br>
            <a:r>
              <a:rPr lang="en-US" dirty="0"/>
              <a:t>Session 2: Choosing to Believe the Truth</a:t>
            </a:r>
            <a:r>
              <a:rPr lang="en-US" dirty="0">
                <a:latin typeface="Zapf Dingbats"/>
                <a:ea typeface="Zapf Dingbats"/>
                <a:cs typeface="Zapf Dingbats"/>
                <a:sym typeface="Zapf Dingbats"/>
              </a:rPr>
              <a:t>✓</a:t>
            </a:r>
            <a:br>
              <a:rPr lang="en-US" dirty="0"/>
            </a:br>
            <a:br>
              <a:rPr lang="en-US" dirty="0"/>
            </a:br>
            <a:br>
              <a:rPr lang="en-US" dirty="0"/>
            </a:br>
            <a:endParaRPr lang="en-US" dirty="0"/>
          </a:p>
        </p:txBody>
      </p:sp>
    </p:spTree>
    <p:extLst>
      <p:ext uri="{BB962C8B-B14F-4D97-AF65-F5344CB8AC3E}">
        <p14:creationId xmlns:p14="http://schemas.microsoft.com/office/powerpoint/2010/main" val="1074685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0" y="1352550"/>
            <a:ext cx="9047205" cy="1862048"/>
          </a:xfrm>
          <a:prstGeom prst="rect">
            <a:avLst/>
          </a:prstGeom>
        </p:spPr>
        <p:txBody>
          <a:bodyPr wrap="square">
            <a:spAutoFit/>
          </a:bodyPr>
          <a:lstStyle/>
          <a:p>
            <a:pPr algn="ctr">
              <a:spcBef>
                <a:spcPts val="300"/>
              </a:spcBef>
              <a:spcAft>
                <a:spcPts val="300"/>
              </a:spcAft>
            </a:pPr>
            <a:r>
              <a:rPr lang="en-US" sz="11500" i="1" dirty="0"/>
              <a:t>“In Christ”</a:t>
            </a:r>
          </a:p>
        </p:txBody>
      </p:sp>
      <p:sp>
        <p:nvSpPr>
          <p:cNvPr id="2" name="Rectangle 1"/>
          <p:cNvSpPr/>
          <p:nvPr/>
        </p:nvSpPr>
        <p:spPr>
          <a:xfrm>
            <a:off x="6172200" y="130861"/>
            <a:ext cx="2461470" cy="584775"/>
          </a:xfrm>
          <a:prstGeom prst="rect">
            <a:avLst/>
          </a:prstGeom>
        </p:spPr>
        <p:txBody>
          <a:bodyPr wrap="square">
            <a:spAutoFit/>
          </a:bodyPr>
          <a:lstStyle/>
          <a:p>
            <a:pPr algn="r"/>
            <a:r>
              <a:rPr lang="en-US" sz="3200" dirty="0">
                <a:solidFill>
                  <a:schemeClr val="bg1"/>
                </a:solidFill>
              </a:rPr>
              <a:t>Quote</a:t>
            </a:r>
          </a:p>
        </p:txBody>
      </p:sp>
    </p:spTree>
    <p:extLst>
      <p:ext uri="{BB962C8B-B14F-4D97-AF65-F5344CB8AC3E}">
        <p14:creationId xmlns:p14="http://schemas.microsoft.com/office/powerpoint/2010/main" val="307878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358379"/>
            <a:ext cx="8229600" cy="857250"/>
          </a:xfrm>
        </p:spPr>
        <p:txBody>
          <a:bodyPr/>
          <a:lstStyle/>
          <a:p>
            <a:r>
              <a:rPr lang="en-US" dirty="0"/>
              <a:t>Why Do We Struggle?</a:t>
            </a:r>
          </a:p>
        </p:txBody>
      </p:sp>
      <p:sp>
        <p:nvSpPr>
          <p:cNvPr id="4" name="Content Placeholder 3"/>
          <p:cNvSpPr>
            <a:spLocks noGrp="1"/>
          </p:cNvSpPr>
          <p:nvPr>
            <p:ph idx="1"/>
          </p:nvPr>
        </p:nvSpPr>
        <p:spPr>
          <a:xfrm>
            <a:off x="457200" y="721895"/>
            <a:ext cx="8229600" cy="3872729"/>
          </a:xfrm>
        </p:spPr>
        <p:txBody>
          <a:bodyPr>
            <a:normAutofit lnSpcReduction="10000"/>
          </a:bodyPr>
          <a:lstStyle/>
          <a:p>
            <a:pPr marL="0" indent="0" algn="ctr">
              <a:buNone/>
            </a:pPr>
            <a:endParaRPr lang="en-US" dirty="0"/>
          </a:p>
          <a:p>
            <a:pPr marL="0" indent="0" algn="ctr">
              <a:buNone/>
            </a:pPr>
            <a:r>
              <a:rPr lang="en-US" dirty="0"/>
              <a:t>Part B</a:t>
            </a:r>
          </a:p>
          <a:p>
            <a:pPr marL="0" indent="0" algn="ctr">
              <a:buNone/>
            </a:pPr>
            <a:r>
              <a:rPr lang="en-US" dirty="0"/>
              <a:t>Session 3: The World’s View of Truth </a:t>
            </a:r>
            <a:r>
              <a:rPr lang="en-US" dirty="0">
                <a:latin typeface="Zapf Dingbats"/>
                <a:ea typeface="Zapf Dingbats"/>
                <a:cs typeface="Zapf Dingbats"/>
                <a:sym typeface="Zapf Dingbats"/>
              </a:rPr>
              <a:t>✓</a:t>
            </a:r>
            <a:br>
              <a:rPr lang="en-US" dirty="0">
                <a:latin typeface="Zapf Dingbats"/>
                <a:ea typeface="Zapf Dingbats"/>
                <a:cs typeface="Zapf Dingbats"/>
                <a:sym typeface="Zapf Dingbats"/>
              </a:rPr>
            </a:br>
            <a:br>
              <a:rPr lang="en-US" dirty="0">
                <a:latin typeface="Zapf Dingbats"/>
                <a:ea typeface="Zapf Dingbats"/>
                <a:cs typeface="Zapf Dingbats"/>
                <a:sym typeface="Zapf Dingbats"/>
              </a:rPr>
            </a:br>
            <a:r>
              <a:rPr lang="en-US" dirty="0"/>
              <a:t>Session 4: Our Daily Choice (Flesh)</a:t>
            </a:r>
            <a:r>
              <a:rPr lang="en-US" dirty="0">
                <a:latin typeface="Zapf Dingbats"/>
                <a:ea typeface="Zapf Dingbats"/>
                <a:cs typeface="Zapf Dingbats"/>
                <a:sym typeface="Zapf Dingbats"/>
              </a:rPr>
              <a:t>✓</a:t>
            </a:r>
          </a:p>
          <a:p>
            <a:pPr marL="0" indent="0" algn="ctr">
              <a:buNone/>
            </a:pPr>
            <a:endParaRPr lang="en-US" dirty="0"/>
          </a:p>
          <a:p>
            <a:pPr marL="0" indent="0" algn="ctr">
              <a:buNone/>
            </a:pPr>
            <a:r>
              <a:rPr lang="en-US" dirty="0"/>
              <a:t>Session 4: The Battel for Our Minds</a:t>
            </a:r>
            <a:r>
              <a:rPr lang="en-US" dirty="0">
                <a:latin typeface="Zapf Dingbats"/>
                <a:ea typeface="Zapf Dingbats"/>
                <a:cs typeface="Zapf Dingbats"/>
                <a:sym typeface="Zapf Dingbats"/>
              </a:rPr>
              <a:t>✓</a:t>
            </a:r>
          </a:p>
          <a:p>
            <a:pPr marL="0" indent="0" algn="ctr">
              <a:buNone/>
            </a:pPr>
            <a:endParaRPr lang="en-US" dirty="0"/>
          </a:p>
        </p:txBody>
      </p:sp>
    </p:spTree>
    <p:extLst>
      <p:ext uri="{BB962C8B-B14F-4D97-AF65-F5344CB8AC3E}">
        <p14:creationId xmlns:p14="http://schemas.microsoft.com/office/powerpoint/2010/main" val="240621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358379"/>
            <a:ext cx="8229600" cy="857250"/>
          </a:xfrm>
        </p:spPr>
        <p:txBody>
          <a:bodyPr/>
          <a:lstStyle/>
          <a:p>
            <a:r>
              <a:rPr lang="en-US" dirty="0"/>
              <a:t>Breaking The Hold of the Past</a:t>
            </a:r>
          </a:p>
        </p:txBody>
      </p:sp>
      <p:sp>
        <p:nvSpPr>
          <p:cNvPr id="4" name="Content Placeholder 3"/>
          <p:cNvSpPr>
            <a:spLocks noGrp="1"/>
          </p:cNvSpPr>
          <p:nvPr>
            <p:ph idx="1"/>
          </p:nvPr>
        </p:nvSpPr>
        <p:spPr>
          <a:xfrm>
            <a:off x="441960" y="787004"/>
            <a:ext cx="8229600" cy="3872729"/>
          </a:xfrm>
        </p:spPr>
        <p:txBody>
          <a:bodyPr>
            <a:normAutofit lnSpcReduction="10000"/>
          </a:bodyPr>
          <a:lstStyle/>
          <a:p>
            <a:pPr marL="0" indent="0" algn="ctr">
              <a:buNone/>
            </a:pPr>
            <a:endParaRPr lang="en-US" dirty="0"/>
          </a:p>
          <a:p>
            <a:pPr marL="0" indent="0" algn="ctr">
              <a:buNone/>
            </a:pPr>
            <a:r>
              <a:rPr lang="en-US" dirty="0"/>
              <a:t>Part C</a:t>
            </a:r>
          </a:p>
          <a:p>
            <a:pPr marL="0" indent="0" algn="ctr">
              <a:buNone/>
            </a:pPr>
            <a:r>
              <a:rPr lang="en-US" dirty="0"/>
              <a:t>Session 6: Handling Emotions Well (Oct 24st)</a:t>
            </a:r>
            <a:br>
              <a:rPr lang="en-US" dirty="0">
                <a:latin typeface="Zapf Dingbats"/>
                <a:ea typeface="Zapf Dingbats"/>
                <a:cs typeface="Zapf Dingbats"/>
                <a:sym typeface="Zapf Dingbats"/>
              </a:rPr>
            </a:br>
            <a:br>
              <a:rPr lang="en-US" dirty="0">
                <a:latin typeface="Zapf Dingbats"/>
                <a:ea typeface="Zapf Dingbats"/>
                <a:cs typeface="Zapf Dingbats"/>
                <a:sym typeface="Zapf Dingbats"/>
              </a:rPr>
            </a:br>
            <a:r>
              <a:rPr lang="en-US" dirty="0"/>
              <a:t>Session 7: Forgiving From the Heart (Oct 31</a:t>
            </a:r>
            <a:r>
              <a:rPr lang="en-US" baseline="30000" dirty="0"/>
              <a:t>st</a:t>
            </a:r>
            <a:r>
              <a:rPr lang="en-US" dirty="0"/>
              <a:t>)</a:t>
            </a:r>
            <a:endParaRPr lang="en-US" dirty="0">
              <a:latin typeface="Zapf Dingbats"/>
              <a:ea typeface="Zapf Dingbats"/>
              <a:cs typeface="Zapf Dingbats"/>
              <a:sym typeface="Zapf Dingbats"/>
            </a:endParaRPr>
          </a:p>
          <a:p>
            <a:pPr marL="0" indent="0" algn="ctr">
              <a:buNone/>
            </a:pPr>
            <a:endParaRPr lang="en-US" dirty="0"/>
          </a:p>
          <a:p>
            <a:pPr marL="0" indent="0" algn="ctr">
              <a:buNone/>
            </a:pPr>
            <a:r>
              <a:rPr lang="en-US" dirty="0"/>
              <a:t>Session 8: Renewing the Mind (Nov. 7</a:t>
            </a:r>
            <a:r>
              <a:rPr lang="en-US" baseline="30000" dirty="0"/>
              <a:t>th</a:t>
            </a:r>
            <a:r>
              <a:rPr lang="en-US" dirty="0"/>
              <a:t>)</a:t>
            </a:r>
            <a:endParaRPr lang="en-US" dirty="0">
              <a:latin typeface="Zapf Dingbats"/>
              <a:ea typeface="Zapf Dingbats"/>
              <a:cs typeface="Zapf Dingbats"/>
              <a:sym typeface="Zapf Dingbats"/>
            </a:endParaRPr>
          </a:p>
          <a:p>
            <a:pPr marL="0" indent="0" algn="ctr">
              <a:buNone/>
            </a:pPr>
            <a:endParaRPr lang="en-US" dirty="0"/>
          </a:p>
        </p:txBody>
      </p:sp>
    </p:spTree>
    <p:extLst>
      <p:ext uri="{BB962C8B-B14F-4D97-AF65-F5344CB8AC3E}">
        <p14:creationId xmlns:p14="http://schemas.microsoft.com/office/powerpoint/2010/main" val="305982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304800" y="695166"/>
            <a:ext cx="4277799" cy="4031873"/>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b="1" dirty="0"/>
              <a:t>Turning</a:t>
            </a:r>
            <a:r>
              <a:rPr lang="en-US" sz="3200" dirty="0"/>
              <a:t> is about repentance and this is where we take back any ground we have given to the enemy through past sin so that he can't hold us back any more.</a:t>
            </a:r>
          </a:p>
          <a:p>
            <a:endParaRPr lang="en-US" sz="1400" dirty="0"/>
          </a:p>
          <a:p>
            <a:endParaRPr lang="en-US" sz="1400" dirty="0"/>
          </a:p>
        </p:txBody>
      </p:sp>
      <p:pic>
        <p:nvPicPr>
          <p:cNvPr id="1026" name="Picture 2" descr="C:\Users\TD\Dropbox\!Freedom\!NEW FICM Course\Steps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561975"/>
            <a:ext cx="3103093" cy="4019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6237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358379"/>
            <a:ext cx="8229600" cy="857250"/>
          </a:xfrm>
        </p:spPr>
        <p:txBody>
          <a:bodyPr/>
          <a:lstStyle/>
          <a:p>
            <a:r>
              <a:rPr lang="en-US" dirty="0"/>
              <a:t>Growing as Disciples</a:t>
            </a:r>
          </a:p>
        </p:txBody>
      </p:sp>
      <p:sp>
        <p:nvSpPr>
          <p:cNvPr id="4" name="Content Placeholder 3"/>
          <p:cNvSpPr>
            <a:spLocks noGrp="1"/>
          </p:cNvSpPr>
          <p:nvPr>
            <p:ph idx="1"/>
          </p:nvPr>
        </p:nvSpPr>
        <p:spPr>
          <a:xfrm>
            <a:off x="441960" y="787004"/>
            <a:ext cx="8229600" cy="3872729"/>
          </a:xfrm>
        </p:spPr>
        <p:txBody>
          <a:bodyPr>
            <a:normAutofit/>
          </a:bodyPr>
          <a:lstStyle/>
          <a:p>
            <a:pPr marL="0" indent="0" algn="ctr">
              <a:buNone/>
            </a:pPr>
            <a:endParaRPr lang="en-US" dirty="0"/>
          </a:p>
          <a:p>
            <a:pPr marL="0" indent="0" algn="ctr">
              <a:buNone/>
            </a:pPr>
            <a:r>
              <a:rPr lang="en-US" dirty="0"/>
              <a:t>Part D Session </a:t>
            </a:r>
          </a:p>
          <a:p>
            <a:pPr marL="0" indent="0" algn="ctr">
              <a:buNone/>
            </a:pPr>
            <a:r>
              <a:rPr lang="en-US" dirty="0"/>
              <a:t>Session 9: Relating to Others (Nov 14</a:t>
            </a:r>
            <a:r>
              <a:rPr lang="en-US" baseline="30000" dirty="0"/>
              <a:t>th</a:t>
            </a:r>
            <a:r>
              <a:rPr lang="en-US" dirty="0"/>
              <a:t>)</a:t>
            </a:r>
            <a:endParaRPr lang="en-US" dirty="0">
              <a:latin typeface="Zapf Dingbats"/>
              <a:ea typeface="Zapf Dingbats"/>
              <a:cs typeface="Zapf Dingbats"/>
              <a:sym typeface="Zapf Dingbats"/>
            </a:endParaRPr>
          </a:p>
          <a:p>
            <a:pPr marL="0" indent="0" algn="ctr">
              <a:buNone/>
            </a:pPr>
            <a:r>
              <a:rPr lang="en-US" dirty="0"/>
              <a:t>Thanksgiving Break (Nov 21</a:t>
            </a:r>
            <a:r>
              <a:rPr lang="en-US" baseline="30000" dirty="0"/>
              <a:t>st</a:t>
            </a:r>
            <a:r>
              <a:rPr lang="en-US" dirty="0"/>
              <a:t>)</a:t>
            </a:r>
          </a:p>
          <a:p>
            <a:pPr marL="0" indent="0" algn="ctr">
              <a:buNone/>
            </a:pPr>
            <a:r>
              <a:rPr lang="en-US" dirty="0"/>
              <a:t>Session 10: What’s Next(Nov. 28</a:t>
            </a:r>
            <a:r>
              <a:rPr lang="en-US" baseline="30000" dirty="0"/>
              <a:t>th</a:t>
            </a:r>
            <a:r>
              <a:rPr lang="en-US" dirty="0"/>
              <a:t>)</a:t>
            </a:r>
          </a:p>
          <a:p>
            <a:pPr marL="0" indent="0" algn="ctr">
              <a:buNone/>
            </a:pPr>
            <a:r>
              <a:rPr lang="en-US" dirty="0">
                <a:latin typeface="Zapf Dingbats"/>
                <a:ea typeface="Zapf Dingbats"/>
                <a:cs typeface="Zapf Dingbats"/>
                <a:sym typeface="Zapf Dingbats"/>
              </a:rPr>
              <a:t>Wrap Up-If Needed (December 5</a:t>
            </a:r>
            <a:r>
              <a:rPr lang="en-US" baseline="30000" dirty="0">
                <a:latin typeface="Zapf Dingbats"/>
                <a:ea typeface="Zapf Dingbats"/>
                <a:cs typeface="Zapf Dingbats"/>
                <a:sym typeface="Zapf Dingbats"/>
              </a:rPr>
              <a:t>th</a:t>
            </a:r>
            <a:r>
              <a:rPr lang="en-US" dirty="0">
                <a:latin typeface="Zapf Dingbats"/>
                <a:ea typeface="Zapf Dingbats"/>
                <a:cs typeface="Zapf Dingbats"/>
                <a:sym typeface="Zapf Dingbats"/>
              </a:rPr>
              <a:t>)</a:t>
            </a:r>
          </a:p>
          <a:p>
            <a:pPr marL="0" indent="0" algn="ctr">
              <a:buNone/>
            </a:pPr>
            <a:endParaRPr lang="en-US" dirty="0"/>
          </a:p>
        </p:txBody>
      </p:sp>
    </p:spTree>
    <p:extLst>
      <p:ext uri="{BB962C8B-B14F-4D97-AF65-F5344CB8AC3E}">
        <p14:creationId xmlns:p14="http://schemas.microsoft.com/office/powerpoint/2010/main" val="160976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Rectangle 1"/>
          <p:cNvSpPr/>
          <p:nvPr/>
        </p:nvSpPr>
        <p:spPr>
          <a:xfrm>
            <a:off x="307975" y="514350"/>
            <a:ext cx="4231883" cy="4524315"/>
          </a:xfrm>
          <a:prstGeom prst="rect">
            <a:avLst/>
          </a:prstGeom>
        </p:spPr>
        <p:txBody>
          <a:bodyPr wrap="square">
            <a:spAutoFit/>
          </a:bodyPr>
          <a:lstStyle/>
          <a:p>
            <a:r>
              <a:rPr lang="en-US" sz="3600" b="1" dirty="0"/>
              <a:t>Transformation </a:t>
            </a:r>
            <a:r>
              <a:rPr lang="en-US" sz="3600" dirty="0"/>
              <a:t>is about the ongoing process of changing the way we think. We have to replace lies we have believed with truth of God’s word.</a:t>
            </a:r>
          </a:p>
        </p:txBody>
      </p:sp>
      <p:pic>
        <p:nvPicPr>
          <p:cNvPr id="2050" name="Picture 2" descr="C:\Users\TD\Dropbox\!Freedom\!NEW FICM Course\fic-app-3-phone-we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9080" y="1257269"/>
            <a:ext cx="5401733" cy="30384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5131980" y="546437"/>
            <a:ext cx="3214972" cy="954107"/>
          </a:xfrm>
          <a:prstGeom prst="rect">
            <a:avLst/>
          </a:prstGeom>
        </p:spPr>
        <p:txBody>
          <a:bodyPr wrap="square">
            <a:spAutoFit/>
          </a:bodyPr>
          <a:lstStyle/>
          <a:p>
            <a:pPr algn="ctr"/>
            <a:r>
              <a:rPr lang="en-US" sz="2800" b="1" i="1" dirty="0"/>
              <a:t>Freedom in Christ Course App</a:t>
            </a:r>
          </a:p>
        </p:txBody>
      </p:sp>
    </p:spTree>
    <p:extLst>
      <p:ext uri="{BB962C8B-B14F-4D97-AF65-F5344CB8AC3E}">
        <p14:creationId xmlns:p14="http://schemas.microsoft.com/office/powerpoint/2010/main" val="243781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20595" y="559802"/>
            <a:ext cx="9047205" cy="4247317"/>
          </a:xfrm>
          <a:prstGeom prst="rect">
            <a:avLst/>
          </a:prstGeom>
        </p:spPr>
        <p:txBody>
          <a:bodyPr wrap="square">
            <a:spAutoFit/>
          </a:bodyPr>
          <a:lstStyle/>
          <a:p>
            <a:pPr>
              <a:spcBef>
                <a:spcPts val="300"/>
              </a:spcBef>
              <a:spcAft>
                <a:spcPts val="300"/>
              </a:spcAft>
            </a:pPr>
            <a:r>
              <a:rPr lang="en-US" sz="3000" i="1" dirty="0"/>
              <a:t>In practice we should constantly be reminding ourselves who we are. We need to talk to ourselves, and ask ourselves questions: “Don’t you know? Don’t you know that you have been united to Christ in His death and resurrection? Don’t you know these things? Don’t you know who you are?” We must go on pressing ourselves with such questions until we reply: “Yes, I do know who I am, a new person in Christ, and by the grace of God I shall live accordingly.”      Pastor </a:t>
            </a:r>
            <a:r>
              <a:rPr lang="en-US" sz="2800" i="1" dirty="0"/>
              <a:t>John Stott</a:t>
            </a:r>
            <a:endParaRPr lang="en-US" sz="3200" i="1" dirty="0"/>
          </a:p>
        </p:txBody>
      </p:sp>
      <p:sp>
        <p:nvSpPr>
          <p:cNvPr id="2" name="Rectangle 1"/>
          <p:cNvSpPr/>
          <p:nvPr/>
        </p:nvSpPr>
        <p:spPr>
          <a:xfrm>
            <a:off x="6172200" y="130861"/>
            <a:ext cx="2461470" cy="584775"/>
          </a:xfrm>
          <a:prstGeom prst="rect">
            <a:avLst/>
          </a:prstGeom>
        </p:spPr>
        <p:txBody>
          <a:bodyPr wrap="square">
            <a:spAutoFit/>
          </a:bodyPr>
          <a:lstStyle/>
          <a:p>
            <a:pPr algn="r"/>
            <a:r>
              <a:rPr lang="en-US" sz="3200" dirty="0">
                <a:solidFill>
                  <a:schemeClr val="bg1"/>
                </a:solidFill>
              </a:rPr>
              <a:t>Quote</a:t>
            </a:r>
          </a:p>
        </p:txBody>
      </p:sp>
    </p:spTree>
    <p:extLst>
      <p:ext uri="{BB962C8B-B14F-4D97-AF65-F5344CB8AC3E}">
        <p14:creationId xmlns:p14="http://schemas.microsoft.com/office/powerpoint/2010/main" val="1831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2795</TotalTime>
  <Words>476</Words>
  <Application>Microsoft Office PowerPoint</Application>
  <PresentationFormat>On-screen Show (16:9)</PresentationFormat>
  <Paragraphs>52</Paragraphs>
  <Slides>19</Slides>
  <Notes>5</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19</vt:i4>
      </vt:variant>
    </vt:vector>
  </HeadingPairs>
  <TitlesOfParts>
    <vt:vector size="25" baseType="lpstr">
      <vt:lpstr>Arial</vt:lpstr>
      <vt:lpstr>Calibri</vt:lpstr>
      <vt:lpstr>Zapf Dingbats</vt:lpstr>
      <vt:lpstr>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Freedom in Christ Course Part A  Session 1: Who Am I? ✓  Session 2: Choosing to Believe the Truth✓   </vt:lpstr>
      <vt:lpstr>PowerPoint Presentation</vt:lpstr>
      <vt:lpstr>Why Do We Struggle?</vt:lpstr>
      <vt:lpstr>Breaking The Hold of the Past</vt:lpstr>
      <vt:lpstr>PowerPoint Presentation</vt:lpstr>
      <vt:lpstr>Growing as Disciples</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TD</dc:creator>
  <cp:lastModifiedBy>Trenidy Davis</cp:lastModifiedBy>
  <cp:revision>120</cp:revision>
  <dcterms:created xsi:type="dcterms:W3CDTF">2014-08-06T21:57:47Z</dcterms:created>
  <dcterms:modified xsi:type="dcterms:W3CDTF">2024-02-06T17:34:45Z</dcterms:modified>
</cp:coreProperties>
</file>